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368" r:id="rId4"/>
    <p:sldId id="369" r:id="rId5"/>
    <p:sldId id="370" r:id="rId6"/>
    <p:sldId id="371" r:id="rId7"/>
    <p:sldId id="372" r:id="rId8"/>
  </p:sldIdLst>
  <p:sldSz cx="12190413" cy="6859588"/>
  <p:notesSz cx="6858000" cy="9947275"/>
  <p:defaultTextStyle>
    <a:defPPr>
      <a:defRPr lang="ru-RU"/>
    </a:defPPr>
    <a:lvl1pPr marL="0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3117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6234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89351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52468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15585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78702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41819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04936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953F"/>
    <a:srgbClr val="669900"/>
    <a:srgbClr val="F68D36"/>
    <a:srgbClr val="F5801F"/>
    <a:srgbClr val="F6903C"/>
    <a:srgbClr val="D44912"/>
    <a:srgbClr val="FFFFFF"/>
    <a:srgbClr val="F5F5F5"/>
    <a:srgbClr val="2B7589"/>
    <a:srgbClr val="B91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1" autoAdjust="0"/>
    <p:restoredTop sz="98900" autoAdjust="0"/>
  </p:normalViewPr>
  <p:slideViewPr>
    <p:cSldViewPr>
      <p:cViewPr>
        <p:scale>
          <a:sx n="60" d="100"/>
          <a:sy n="60" d="100"/>
        </p:scale>
        <p:origin x="-24" y="-1206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18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B12326-6946-4221-80DB-C521C602359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24FCA4-4095-4F19-AA93-5A202FD5C1D8}">
      <dgm:prSet/>
      <dgm:spPr/>
      <dgm:t>
        <a:bodyPr/>
        <a:lstStyle/>
        <a:p>
          <a:pPr rtl="0"/>
          <a:r>
            <a:rPr lang="ru-RU" b="1" i="1" dirty="0" smtClean="0"/>
            <a:t>Единый налоговый платеж (ЕНП) </a:t>
          </a:r>
          <a:r>
            <a:rPr lang="ru-RU" dirty="0" smtClean="0"/>
            <a:t>— это сумма денежных средств, перечисляемая налогоплательщиком на соответствующий счет, в счет исполнения совокупной обязанности перед бюджетом Российской Федерации. </a:t>
          </a:r>
          <a:endParaRPr lang="ru-RU" dirty="0"/>
        </a:p>
      </dgm:t>
    </dgm:pt>
    <dgm:pt modelId="{EBCC9745-95D8-4D49-B92C-3D8C66F581EA}" type="parTrans" cxnId="{F505AB6E-BADB-4715-AAA2-B74B960FC782}">
      <dgm:prSet/>
      <dgm:spPr/>
      <dgm:t>
        <a:bodyPr/>
        <a:lstStyle/>
        <a:p>
          <a:endParaRPr lang="ru-RU"/>
        </a:p>
      </dgm:t>
    </dgm:pt>
    <dgm:pt modelId="{0B95D301-1495-400E-8C50-8BB1845A00D3}" type="sibTrans" cxnId="{F505AB6E-BADB-4715-AAA2-B74B960FC782}">
      <dgm:prSet/>
      <dgm:spPr/>
      <dgm:t>
        <a:bodyPr/>
        <a:lstStyle/>
        <a:p>
          <a:endParaRPr lang="ru-RU"/>
        </a:p>
      </dgm:t>
    </dgm:pt>
    <dgm:pt modelId="{27AAEC26-D342-46B6-975C-D37108181250}">
      <dgm:prSet/>
      <dgm:spPr/>
      <dgm:t>
        <a:bodyPr/>
        <a:lstStyle/>
        <a:p>
          <a:pPr rtl="0"/>
          <a:r>
            <a:rPr lang="ru-RU" b="1" i="1" dirty="0" smtClean="0"/>
            <a:t>Сальдо ЕНС </a:t>
          </a:r>
          <a:r>
            <a:rPr lang="ru-RU" dirty="0" smtClean="0"/>
            <a:t>– это разница между совокупной обязанностью и перечисленными в качестве ЕНП денежными средствами.</a:t>
          </a:r>
          <a:endParaRPr lang="ru-RU" dirty="0"/>
        </a:p>
      </dgm:t>
    </dgm:pt>
    <dgm:pt modelId="{6E93A13D-C21F-4D79-8B81-BDAC11525500}" type="parTrans" cxnId="{E50FF9F4-7696-48C5-874D-72A78046C1E3}">
      <dgm:prSet/>
      <dgm:spPr/>
      <dgm:t>
        <a:bodyPr/>
        <a:lstStyle/>
        <a:p>
          <a:endParaRPr lang="ru-RU"/>
        </a:p>
      </dgm:t>
    </dgm:pt>
    <dgm:pt modelId="{5EDAA10E-6439-485A-AE41-39291E9A7189}" type="sibTrans" cxnId="{E50FF9F4-7696-48C5-874D-72A78046C1E3}">
      <dgm:prSet/>
      <dgm:spPr/>
      <dgm:t>
        <a:bodyPr/>
        <a:lstStyle/>
        <a:p>
          <a:endParaRPr lang="ru-RU"/>
        </a:p>
      </dgm:t>
    </dgm:pt>
    <dgm:pt modelId="{0F1D4C99-5DA9-4E22-9C26-88C3ACEE2341}">
      <dgm:prSet/>
      <dgm:spPr/>
      <dgm:t>
        <a:bodyPr/>
        <a:lstStyle/>
        <a:p>
          <a:pPr rtl="0"/>
          <a:r>
            <a:rPr lang="ru-RU" b="1" i="1" dirty="0" smtClean="0"/>
            <a:t>Совокупная обязанность </a:t>
          </a:r>
          <a:r>
            <a:rPr lang="ru-RU" dirty="0" smtClean="0"/>
            <a:t>— это общая сумма налогов, авансовых платежей, сборов, страховых взносов, пеней, штрафов, процентов, которую обязан уплатить (перечислить) налогоплательщик, плательщик сбора на конкретную дату</a:t>
          </a:r>
          <a:endParaRPr lang="ru-RU" dirty="0"/>
        </a:p>
      </dgm:t>
    </dgm:pt>
    <dgm:pt modelId="{478EB69B-C78F-4E31-8862-648843866628}" type="parTrans" cxnId="{9E8ACFA3-23DF-4863-A80C-88BC32314A18}">
      <dgm:prSet/>
      <dgm:spPr/>
      <dgm:t>
        <a:bodyPr/>
        <a:lstStyle/>
        <a:p>
          <a:endParaRPr lang="ru-RU"/>
        </a:p>
      </dgm:t>
    </dgm:pt>
    <dgm:pt modelId="{49D1AF3C-E5E6-436F-8403-6992A26B0B6D}" type="sibTrans" cxnId="{9E8ACFA3-23DF-4863-A80C-88BC32314A18}">
      <dgm:prSet/>
      <dgm:spPr/>
      <dgm:t>
        <a:bodyPr/>
        <a:lstStyle/>
        <a:p>
          <a:endParaRPr lang="ru-RU"/>
        </a:p>
      </dgm:t>
    </dgm:pt>
    <dgm:pt modelId="{1B906E30-284C-4CFC-AA44-DDE8FF0B5AA5}" type="pres">
      <dgm:prSet presAssocID="{BDB12326-6946-4221-80DB-C521C6023593}" presName="linear" presStyleCnt="0">
        <dgm:presLayoutVars>
          <dgm:animLvl val="lvl"/>
          <dgm:resizeHandles val="exact"/>
        </dgm:presLayoutVars>
      </dgm:prSet>
      <dgm:spPr/>
    </dgm:pt>
    <dgm:pt modelId="{9539E8B6-52EF-4EE1-8626-33ECE2D990E8}" type="pres">
      <dgm:prSet presAssocID="{A624FCA4-4095-4F19-AA93-5A202FD5C1D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4C866C9-767B-4A9A-8F19-CBD379D91230}" type="pres">
      <dgm:prSet presAssocID="{0B95D301-1495-400E-8C50-8BB1845A00D3}" presName="spacer" presStyleCnt="0"/>
      <dgm:spPr/>
    </dgm:pt>
    <dgm:pt modelId="{948FC24A-38B9-46AB-9603-DB08B16C87CA}" type="pres">
      <dgm:prSet presAssocID="{27AAEC26-D342-46B6-975C-D3710818125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531380B-DFC0-471C-97B7-E13D246B7A8B}" type="pres">
      <dgm:prSet presAssocID="{5EDAA10E-6439-485A-AE41-39291E9A7189}" presName="spacer" presStyleCnt="0"/>
      <dgm:spPr/>
    </dgm:pt>
    <dgm:pt modelId="{236B8E84-DFC3-46AA-9382-41018EB0D4E4}" type="pres">
      <dgm:prSet presAssocID="{0F1D4C99-5DA9-4E22-9C26-88C3ACEE234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0FF9F4-7696-48C5-874D-72A78046C1E3}" srcId="{BDB12326-6946-4221-80DB-C521C6023593}" destId="{27AAEC26-D342-46B6-975C-D37108181250}" srcOrd="1" destOrd="0" parTransId="{6E93A13D-C21F-4D79-8B81-BDAC11525500}" sibTransId="{5EDAA10E-6439-485A-AE41-39291E9A7189}"/>
    <dgm:cxn modelId="{C7FF6A1F-9EF6-48C7-9A85-71C3CCE236BC}" type="presOf" srcId="{0F1D4C99-5DA9-4E22-9C26-88C3ACEE2341}" destId="{236B8E84-DFC3-46AA-9382-41018EB0D4E4}" srcOrd="0" destOrd="0" presId="urn:microsoft.com/office/officeart/2005/8/layout/vList2"/>
    <dgm:cxn modelId="{9E8ACFA3-23DF-4863-A80C-88BC32314A18}" srcId="{BDB12326-6946-4221-80DB-C521C6023593}" destId="{0F1D4C99-5DA9-4E22-9C26-88C3ACEE2341}" srcOrd="2" destOrd="0" parTransId="{478EB69B-C78F-4E31-8862-648843866628}" sibTransId="{49D1AF3C-E5E6-436F-8403-6992A26B0B6D}"/>
    <dgm:cxn modelId="{96A61BCD-6BFD-4870-9D63-059ABB0756BD}" type="presOf" srcId="{BDB12326-6946-4221-80DB-C521C6023593}" destId="{1B906E30-284C-4CFC-AA44-DDE8FF0B5AA5}" srcOrd="0" destOrd="0" presId="urn:microsoft.com/office/officeart/2005/8/layout/vList2"/>
    <dgm:cxn modelId="{CA163CE8-B9B9-4EA0-9E55-3002BE380DAF}" type="presOf" srcId="{27AAEC26-D342-46B6-975C-D37108181250}" destId="{948FC24A-38B9-46AB-9603-DB08B16C87CA}" srcOrd="0" destOrd="0" presId="urn:microsoft.com/office/officeart/2005/8/layout/vList2"/>
    <dgm:cxn modelId="{7195BF99-A6AE-4206-9422-2F14893E6B4E}" type="presOf" srcId="{A624FCA4-4095-4F19-AA93-5A202FD5C1D8}" destId="{9539E8B6-52EF-4EE1-8626-33ECE2D990E8}" srcOrd="0" destOrd="0" presId="urn:microsoft.com/office/officeart/2005/8/layout/vList2"/>
    <dgm:cxn modelId="{F505AB6E-BADB-4715-AAA2-B74B960FC782}" srcId="{BDB12326-6946-4221-80DB-C521C6023593}" destId="{A624FCA4-4095-4F19-AA93-5A202FD5C1D8}" srcOrd="0" destOrd="0" parTransId="{EBCC9745-95D8-4D49-B92C-3D8C66F581EA}" sibTransId="{0B95D301-1495-400E-8C50-8BB1845A00D3}"/>
    <dgm:cxn modelId="{3D0FAA72-E56A-41BE-8A08-ACC240B02C0D}" type="presParOf" srcId="{1B906E30-284C-4CFC-AA44-DDE8FF0B5AA5}" destId="{9539E8B6-52EF-4EE1-8626-33ECE2D990E8}" srcOrd="0" destOrd="0" presId="urn:microsoft.com/office/officeart/2005/8/layout/vList2"/>
    <dgm:cxn modelId="{9A2DB56E-414F-4E96-9B64-FD7EC2D6E875}" type="presParOf" srcId="{1B906E30-284C-4CFC-AA44-DDE8FF0B5AA5}" destId="{E4C866C9-767B-4A9A-8F19-CBD379D91230}" srcOrd="1" destOrd="0" presId="urn:microsoft.com/office/officeart/2005/8/layout/vList2"/>
    <dgm:cxn modelId="{EA502250-1BEA-4241-9580-898B956B5481}" type="presParOf" srcId="{1B906E30-284C-4CFC-AA44-DDE8FF0B5AA5}" destId="{948FC24A-38B9-46AB-9603-DB08B16C87CA}" srcOrd="2" destOrd="0" presId="urn:microsoft.com/office/officeart/2005/8/layout/vList2"/>
    <dgm:cxn modelId="{366B5D93-06E1-47FB-9D89-C468E9134FB4}" type="presParOf" srcId="{1B906E30-284C-4CFC-AA44-DDE8FF0B5AA5}" destId="{4531380B-DFC0-471C-97B7-E13D246B7A8B}" srcOrd="3" destOrd="0" presId="urn:microsoft.com/office/officeart/2005/8/layout/vList2"/>
    <dgm:cxn modelId="{78269C9D-C333-49C8-9311-FB40B6D54377}" type="presParOf" srcId="{1B906E30-284C-4CFC-AA44-DDE8FF0B5AA5}" destId="{236B8E84-DFC3-46AA-9382-41018EB0D4E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DF7193-A241-4681-95C5-46A857E637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B2A13E-7888-4BCF-ABE9-7CA930670D16}">
      <dgm:prSet/>
      <dgm:spPr/>
      <dgm:t>
        <a:bodyPr/>
        <a:lstStyle/>
        <a:p>
          <a:pPr rtl="0"/>
          <a:r>
            <a:rPr lang="ru-RU" b="1" dirty="0" smtClean="0"/>
            <a:t>НДФЛ с выплат иностранным работникам</a:t>
          </a:r>
          <a:r>
            <a:rPr lang="ru-RU" dirty="0" smtClean="0"/>
            <a:t>, осуществляющим деятельность на основании патента;</a:t>
          </a:r>
          <a:endParaRPr lang="ru-RU" dirty="0"/>
        </a:p>
      </dgm:t>
    </dgm:pt>
    <dgm:pt modelId="{943F2D95-EF32-419A-A7B4-A0953B2F7AA5}" type="parTrans" cxnId="{9FCF9917-FF4B-4C80-B6B6-B6D0A097276E}">
      <dgm:prSet/>
      <dgm:spPr/>
      <dgm:t>
        <a:bodyPr/>
        <a:lstStyle/>
        <a:p>
          <a:endParaRPr lang="ru-RU"/>
        </a:p>
      </dgm:t>
    </dgm:pt>
    <dgm:pt modelId="{873E31E1-3FF4-4203-8450-7EA24116EC57}" type="sibTrans" cxnId="{9FCF9917-FF4B-4C80-B6B6-B6D0A097276E}">
      <dgm:prSet/>
      <dgm:spPr/>
      <dgm:t>
        <a:bodyPr/>
        <a:lstStyle/>
        <a:p>
          <a:endParaRPr lang="ru-RU"/>
        </a:p>
      </dgm:t>
    </dgm:pt>
    <dgm:pt modelId="{E0183104-5F6D-42FD-8D52-A286852E5858}">
      <dgm:prSet/>
      <dgm:spPr/>
      <dgm:t>
        <a:bodyPr/>
        <a:lstStyle/>
        <a:p>
          <a:pPr rtl="0"/>
          <a:r>
            <a:rPr lang="ru-RU" b="1" smtClean="0"/>
            <a:t>Государственная пошлина</a:t>
          </a:r>
          <a:r>
            <a:rPr lang="ru-RU" smtClean="0"/>
            <a:t>, по которой судом не выданы исполнительные документы;</a:t>
          </a:r>
          <a:endParaRPr lang="ru-RU"/>
        </a:p>
      </dgm:t>
    </dgm:pt>
    <dgm:pt modelId="{1CED7473-EC3D-40A6-839E-53B388807B15}" type="parTrans" cxnId="{786E6445-7C6A-4F23-8667-7E2DCB24D0E0}">
      <dgm:prSet/>
      <dgm:spPr/>
      <dgm:t>
        <a:bodyPr/>
        <a:lstStyle/>
        <a:p>
          <a:endParaRPr lang="ru-RU"/>
        </a:p>
      </dgm:t>
    </dgm:pt>
    <dgm:pt modelId="{36377707-6818-460D-BFF3-83C67F110827}" type="sibTrans" cxnId="{786E6445-7C6A-4F23-8667-7E2DCB24D0E0}">
      <dgm:prSet/>
      <dgm:spPr/>
      <dgm:t>
        <a:bodyPr/>
        <a:lstStyle/>
        <a:p>
          <a:endParaRPr lang="ru-RU"/>
        </a:p>
      </dgm:t>
    </dgm:pt>
    <dgm:pt modelId="{F44A20DB-8371-4864-97C8-9A7D120CEC2E}">
      <dgm:prSet/>
      <dgm:spPr/>
      <dgm:t>
        <a:bodyPr/>
        <a:lstStyle/>
        <a:p>
          <a:pPr rtl="0"/>
          <a:r>
            <a:rPr lang="ru-RU" b="1" dirty="0" smtClean="0"/>
            <a:t>Взносы на травматизм</a:t>
          </a:r>
          <a:endParaRPr lang="ru-RU" dirty="0"/>
        </a:p>
      </dgm:t>
    </dgm:pt>
    <dgm:pt modelId="{9BF2DE39-BE67-412C-BA56-CDBE541F68C4}" type="parTrans" cxnId="{03A7FECD-D01B-4121-8E1D-180027378268}">
      <dgm:prSet/>
      <dgm:spPr/>
      <dgm:t>
        <a:bodyPr/>
        <a:lstStyle/>
        <a:p>
          <a:endParaRPr lang="ru-RU"/>
        </a:p>
      </dgm:t>
    </dgm:pt>
    <dgm:pt modelId="{FF971EAA-D16C-4527-A87B-C13C3C14C147}" type="sibTrans" cxnId="{03A7FECD-D01B-4121-8E1D-180027378268}">
      <dgm:prSet/>
      <dgm:spPr/>
      <dgm:t>
        <a:bodyPr/>
        <a:lstStyle/>
        <a:p>
          <a:endParaRPr lang="ru-RU"/>
        </a:p>
      </dgm:t>
    </dgm:pt>
    <dgm:pt modelId="{8149BB8C-E587-4141-BBC4-16AF3F49C154}" type="pres">
      <dgm:prSet presAssocID="{09DF7193-A241-4681-95C5-46A857E637A9}" presName="linear" presStyleCnt="0">
        <dgm:presLayoutVars>
          <dgm:animLvl val="lvl"/>
          <dgm:resizeHandles val="exact"/>
        </dgm:presLayoutVars>
      </dgm:prSet>
      <dgm:spPr/>
    </dgm:pt>
    <dgm:pt modelId="{165FC48C-A682-4EC1-AE0A-59BBC6B2B809}" type="pres">
      <dgm:prSet presAssocID="{87B2A13E-7888-4BCF-ABE9-7CA930670D1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C402BB2-0263-4A1A-AE0B-4AF4DACFDACF}" type="pres">
      <dgm:prSet presAssocID="{873E31E1-3FF4-4203-8450-7EA24116EC57}" presName="spacer" presStyleCnt="0"/>
      <dgm:spPr/>
    </dgm:pt>
    <dgm:pt modelId="{FA3504B7-A5D9-46CB-8DCF-9C488995C1C9}" type="pres">
      <dgm:prSet presAssocID="{E0183104-5F6D-42FD-8D52-A286852E585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B8ED55E-FADE-4C0F-85B6-B88EDCEE8685}" type="pres">
      <dgm:prSet presAssocID="{36377707-6818-460D-BFF3-83C67F110827}" presName="spacer" presStyleCnt="0"/>
      <dgm:spPr/>
    </dgm:pt>
    <dgm:pt modelId="{9F34ABA1-7896-49F4-A234-F85E61B87210}" type="pres">
      <dgm:prSet presAssocID="{F44A20DB-8371-4864-97C8-9A7D120CEC2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528AF0-AE93-4E98-8D00-E899B0B2A93E}" type="presOf" srcId="{87B2A13E-7888-4BCF-ABE9-7CA930670D16}" destId="{165FC48C-A682-4EC1-AE0A-59BBC6B2B809}" srcOrd="0" destOrd="0" presId="urn:microsoft.com/office/officeart/2005/8/layout/vList2"/>
    <dgm:cxn modelId="{03A7FECD-D01B-4121-8E1D-180027378268}" srcId="{09DF7193-A241-4681-95C5-46A857E637A9}" destId="{F44A20DB-8371-4864-97C8-9A7D120CEC2E}" srcOrd="2" destOrd="0" parTransId="{9BF2DE39-BE67-412C-BA56-CDBE541F68C4}" sibTransId="{FF971EAA-D16C-4527-A87B-C13C3C14C147}"/>
    <dgm:cxn modelId="{376CBC88-02B5-401B-AB09-906E33D2D2B1}" type="presOf" srcId="{E0183104-5F6D-42FD-8D52-A286852E5858}" destId="{FA3504B7-A5D9-46CB-8DCF-9C488995C1C9}" srcOrd="0" destOrd="0" presId="urn:microsoft.com/office/officeart/2005/8/layout/vList2"/>
    <dgm:cxn modelId="{9FCF9917-FF4B-4C80-B6B6-B6D0A097276E}" srcId="{09DF7193-A241-4681-95C5-46A857E637A9}" destId="{87B2A13E-7888-4BCF-ABE9-7CA930670D16}" srcOrd="0" destOrd="0" parTransId="{943F2D95-EF32-419A-A7B4-A0953B2F7AA5}" sibTransId="{873E31E1-3FF4-4203-8450-7EA24116EC57}"/>
    <dgm:cxn modelId="{E5D14E8D-E2A2-4744-86F7-B1EE6ECFEDF3}" type="presOf" srcId="{F44A20DB-8371-4864-97C8-9A7D120CEC2E}" destId="{9F34ABA1-7896-49F4-A234-F85E61B87210}" srcOrd="0" destOrd="0" presId="urn:microsoft.com/office/officeart/2005/8/layout/vList2"/>
    <dgm:cxn modelId="{B77E394E-94A9-4D43-8081-8EA772159F75}" type="presOf" srcId="{09DF7193-A241-4681-95C5-46A857E637A9}" destId="{8149BB8C-E587-4141-BBC4-16AF3F49C154}" srcOrd="0" destOrd="0" presId="urn:microsoft.com/office/officeart/2005/8/layout/vList2"/>
    <dgm:cxn modelId="{786E6445-7C6A-4F23-8667-7E2DCB24D0E0}" srcId="{09DF7193-A241-4681-95C5-46A857E637A9}" destId="{E0183104-5F6D-42FD-8D52-A286852E5858}" srcOrd="1" destOrd="0" parTransId="{1CED7473-EC3D-40A6-839E-53B388807B15}" sibTransId="{36377707-6818-460D-BFF3-83C67F110827}"/>
    <dgm:cxn modelId="{EB6E3F12-58FC-4469-B0EA-E52AE22FA899}" type="presParOf" srcId="{8149BB8C-E587-4141-BBC4-16AF3F49C154}" destId="{165FC48C-A682-4EC1-AE0A-59BBC6B2B809}" srcOrd="0" destOrd="0" presId="urn:microsoft.com/office/officeart/2005/8/layout/vList2"/>
    <dgm:cxn modelId="{8D825E82-EDC6-42C0-9656-C6105CE26254}" type="presParOf" srcId="{8149BB8C-E587-4141-BBC4-16AF3F49C154}" destId="{3C402BB2-0263-4A1A-AE0B-4AF4DACFDACF}" srcOrd="1" destOrd="0" presId="urn:microsoft.com/office/officeart/2005/8/layout/vList2"/>
    <dgm:cxn modelId="{CE58AFF8-842A-4EEA-93F6-F7B4B4A01B76}" type="presParOf" srcId="{8149BB8C-E587-4141-BBC4-16AF3F49C154}" destId="{FA3504B7-A5D9-46CB-8DCF-9C488995C1C9}" srcOrd="2" destOrd="0" presId="urn:microsoft.com/office/officeart/2005/8/layout/vList2"/>
    <dgm:cxn modelId="{FE820689-7E8E-4BCA-BB43-ED1495169DE2}" type="presParOf" srcId="{8149BB8C-E587-4141-BBC4-16AF3F49C154}" destId="{4B8ED55E-FADE-4C0F-85B6-B88EDCEE8685}" srcOrd="3" destOrd="0" presId="urn:microsoft.com/office/officeart/2005/8/layout/vList2"/>
    <dgm:cxn modelId="{D624CD2D-7C0E-4FFC-B5CF-BD2D1EFCDB32}" type="presParOf" srcId="{8149BB8C-E587-4141-BBC4-16AF3F49C154}" destId="{9F34ABA1-7896-49F4-A234-F85E61B8721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422863-9B8A-4B4C-B7A3-5527266398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DE1B1FE-3505-46B8-92D2-0E0EC4D7D090}">
      <dgm:prSet/>
      <dgm:spPr/>
      <dgm:t>
        <a:bodyPr/>
        <a:lstStyle/>
        <a:p>
          <a:pPr rtl="0"/>
          <a:r>
            <a:rPr lang="ru-RU" b="1" dirty="0" smtClean="0"/>
            <a:t>Налог на профессиональный доход </a:t>
          </a:r>
          <a:r>
            <a:rPr lang="ru-RU" dirty="0" smtClean="0"/>
            <a:t>(НПД);</a:t>
          </a:r>
          <a:endParaRPr lang="ru-RU" dirty="0"/>
        </a:p>
      </dgm:t>
    </dgm:pt>
    <dgm:pt modelId="{2C3E93BF-D078-4E8C-99A9-934480B27BFF}" type="parTrans" cxnId="{1F122AD0-41F5-43A2-BC61-763968E0F556}">
      <dgm:prSet/>
      <dgm:spPr/>
      <dgm:t>
        <a:bodyPr/>
        <a:lstStyle/>
        <a:p>
          <a:endParaRPr lang="ru-RU"/>
        </a:p>
      </dgm:t>
    </dgm:pt>
    <dgm:pt modelId="{8D5CF756-171B-495E-AAAE-4CDF3F0FBCF8}" type="sibTrans" cxnId="{1F122AD0-41F5-43A2-BC61-763968E0F556}">
      <dgm:prSet/>
      <dgm:spPr/>
      <dgm:t>
        <a:bodyPr/>
        <a:lstStyle/>
        <a:p>
          <a:endParaRPr lang="ru-RU"/>
        </a:p>
      </dgm:t>
    </dgm:pt>
    <dgm:pt modelId="{919C1B40-AD4D-426F-A291-99B22D2A5BC4}">
      <dgm:prSet/>
      <dgm:spPr/>
      <dgm:t>
        <a:bodyPr/>
        <a:lstStyle/>
        <a:p>
          <a:pPr rtl="0"/>
          <a:r>
            <a:rPr lang="ru-RU" b="1" dirty="0" smtClean="0"/>
            <a:t>Сбор за пользование объектами животного мира</a:t>
          </a:r>
          <a:r>
            <a:rPr lang="ru-RU" dirty="0" smtClean="0"/>
            <a:t>;</a:t>
          </a:r>
          <a:endParaRPr lang="ru-RU" dirty="0"/>
        </a:p>
      </dgm:t>
    </dgm:pt>
    <dgm:pt modelId="{D87CB538-4C9A-4DC4-A67E-BD9656963996}" type="parTrans" cxnId="{17FEC493-06DE-49B7-8F3A-A072D5A68BA8}">
      <dgm:prSet/>
      <dgm:spPr/>
      <dgm:t>
        <a:bodyPr/>
        <a:lstStyle/>
        <a:p>
          <a:endParaRPr lang="ru-RU"/>
        </a:p>
      </dgm:t>
    </dgm:pt>
    <dgm:pt modelId="{94C58FF4-94FA-4D4D-907E-4B0C7903E23E}" type="sibTrans" cxnId="{17FEC493-06DE-49B7-8F3A-A072D5A68BA8}">
      <dgm:prSet/>
      <dgm:spPr/>
      <dgm:t>
        <a:bodyPr/>
        <a:lstStyle/>
        <a:p>
          <a:endParaRPr lang="ru-RU"/>
        </a:p>
      </dgm:t>
    </dgm:pt>
    <dgm:pt modelId="{D48E3C36-E585-4F08-8EE0-81118A77A3A2}">
      <dgm:prSet/>
      <dgm:spPr/>
      <dgm:t>
        <a:bodyPr/>
        <a:lstStyle/>
        <a:p>
          <a:pPr rtl="0"/>
          <a:r>
            <a:rPr lang="ru-RU" b="1" smtClean="0"/>
            <a:t>Сбор за пользование объектами водных биологических ресурсов</a:t>
          </a:r>
          <a:endParaRPr lang="ru-RU"/>
        </a:p>
      </dgm:t>
    </dgm:pt>
    <dgm:pt modelId="{BFE470F6-E8A2-456B-BE63-DD464593D82F}" type="parTrans" cxnId="{D39066B6-F97D-4AC2-BE49-82C8B365E958}">
      <dgm:prSet/>
      <dgm:spPr/>
      <dgm:t>
        <a:bodyPr/>
        <a:lstStyle/>
        <a:p>
          <a:endParaRPr lang="ru-RU"/>
        </a:p>
      </dgm:t>
    </dgm:pt>
    <dgm:pt modelId="{5DD1FA17-3EE9-46AC-B369-3AC13DC10AEA}" type="sibTrans" cxnId="{D39066B6-F97D-4AC2-BE49-82C8B365E958}">
      <dgm:prSet/>
      <dgm:spPr/>
      <dgm:t>
        <a:bodyPr/>
        <a:lstStyle/>
        <a:p>
          <a:endParaRPr lang="ru-RU"/>
        </a:p>
      </dgm:t>
    </dgm:pt>
    <dgm:pt modelId="{499C9435-A01D-4548-96C6-FE1F2CC00229}" type="pres">
      <dgm:prSet presAssocID="{30422863-9B8A-4B4C-B7A3-552726639841}" presName="linear" presStyleCnt="0">
        <dgm:presLayoutVars>
          <dgm:animLvl val="lvl"/>
          <dgm:resizeHandles val="exact"/>
        </dgm:presLayoutVars>
      </dgm:prSet>
      <dgm:spPr/>
    </dgm:pt>
    <dgm:pt modelId="{7CAEEC2E-EF75-4AD2-8E60-48ED9F049763}" type="pres">
      <dgm:prSet presAssocID="{8DE1B1FE-3505-46B8-92D2-0E0EC4D7D09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EF33A5F-AADC-49BC-9026-9A20094964DA}" type="pres">
      <dgm:prSet presAssocID="{8D5CF756-171B-495E-AAAE-4CDF3F0FBCF8}" presName="spacer" presStyleCnt="0"/>
      <dgm:spPr/>
    </dgm:pt>
    <dgm:pt modelId="{FC7F6CA2-2AE8-4DC7-8337-15267EE76843}" type="pres">
      <dgm:prSet presAssocID="{919C1B40-AD4D-426F-A291-99B22D2A5BC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438A3C2-935A-4BA4-A51C-162032E70EB7}" type="pres">
      <dgm:prSet presAssocID="{94C58FF4-94FA-4D4D-907E-4B0C7903E23E}" presName="spacer" presStyleCnt="0"/>
      <dgm:spPr/>
    </dgm:pt>
    <dgm:pt modelId="{C7916E2F-218B-4242-A0DB-FCCD0774D4DE}" type="pres">
      <dgm:prSet presAssocID="{D48E3C36-E585-4F08-8EE0-81118A77A3A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7FEC493-06DE-49B7-8F3A-A072D5A68BA8}" srcId="{30422863-9B8A-4B4C-B7A3-552726639841}" destId="{919C1B40-AD4D-426F-A291-99B22D2A5BC4}" srcOrd="1" destOrd="0" parTransId="{D87CB538-4C9A-4DC4-A67E-BD9656963996}" sibTransId="{94C58FF4-94FA-4D4D-907E-4B0C7903E23E}"/>
    <dgm:cxn modelId="{2D8601E2-54B7-47D6-A173-536444A3EDAC}" type="presOf" srcId="{D48E3C36-E585-4F08-8EE0-81118A77A3A2}" destId="{C7916E2F-218B-4242-A0DB-FCCD0774D4DE}" srcOrd="0" destOrd="0" presId="urn:microsoft.com/office/officeart/2005/8/layout/vList2"/>
    <dgm:cxn modelId="{D39066B6-F97D-4AC2-BE49-82C8B365E958}" srcId="{30422863-9B8A-4B4C-B7A3-552726639841}" destId="{D48E3C36-E585-4F08-8EE0-81118A77A3A2}" srcOrd="2" destOrd="0" parTransId="{BFE470F6-E8A2-456B-BE63-DD464593D82F}" sibTransId="{5DD1FA17-3EE9-46AC-B369-3AC13DC10AEA}"/>
    <dgm:cxn modelId="{4A925049-5D26-4419-BF46-6CCF53FCBA37}" type="presOf" srcId="{8DE1B1FE-3505-46B8-92D2-0E0EC4D7D090}" destId="{7CAEEC2E-EF75-4AD2-8E60-48ED9F049763}" srcOrd="0" destOrd="0" presId="urn:microsoft.com/office/officeart/2005/8/layout/vList2"/>
    <dgm:cxn modelId="{1F122AD0-41F5-43A2-BC61-763968E0F556}" srcId="{30422863-9B8A-4B4C-B7A3-552726639841}" destId="{8DE1B1FE-3505-46B8-92D2-0E0EC4D7D090}" srcOrd="0" destOrd="0" parTransId="{2C3E93BF-D078-4E8C-99A9-934480B27BFF}" sibTransId="{8D5CF756-171B-495E-AAAE-4CDF3F0FBCF8}"/>
    <dgm:cxn modelId="{6EC14089-4663-425D-90AE-9ABBE3D68A44}" type="presOf" srcId="{919C1B40-AD4D-426F-A291-99B22D2A5BC4}" destId="{FC7F6CA2-2AE8-4DC7-8337-15267EE76843}" srcOrd="0" destOrd="0" presId="urn:microsoft.com/office/officeart/2005/8/layout/vList2"/>
    <dgm:cxn modelId="{57738A11-F3B8-4089-8CFB-0DFCFE5DE4BA}" type="presOf" srcId="{30422863-9B8A-4B4C-B7A3-552726639841}" destId="{499C9435-A01D-4548-96C6-FE1F2CC00229}" srcOrd="0" destOrd="0" presId="urn:microsoft.com/office/officeart/2005/8/layout/vList2"/>
    <dgm:cxn modelId="{43FDF24B-8CF5-4DAA-A29E-E8CA40451E34}" type="presParOf" srcId="{499C9435-A01D-4548-96C6-FE1F2CC00229}" destId="{7CAEEC2E-EF75-4AD2-8E60-48ED9F049763}" srcOrd="0" destOrd="0" presId="urn:microsoft.com/office/officeart/2005/8/layout/vList2"/>
    <dgm:cxn modelId="{E30E5CB3-285B-4CEB-BF3B-2213FC9645F5}" type="presParOf" srcId="{499C9435-A01D-4548-96C6-FE1F2CC00229}" destId="{DEF33A5F-AADC-49BC-9026-9A20094964DA}" srcOrd="1" destOrd="0" presId="urn:microsoft.com/office/officeart/2005/8/layout/vList2"/>
    <dgm:cxn modelId="{E421F937-714A-4599-ADF1-C96807BCC88C}" type="presParOf" srcId="{499C9435-A01D-4548-96C6-FE1F2CC00229}" destId="{FC7F6CA2-2AE8-4DC7-8337-15267EE76843}" srcOrd="2" destOrd="0" presId="urn:microsoft.com/office/officeart/2005/8/layout/vList2"/>
    <dgm:cxn modelId="{3624B50F-2527-440A-9B05-7420AA819DDC}" type="presParOf" srcId="{499C9435-A01D-4548-96C6-FE1F2CC00229}" destId="{B438A3C2-935A-4BA4-A51C-162032E70EB7}" srcOrd="3" destOrd="0" presId="urn:microsoft.com/office/officeart/2005/8/layout/vList2"/>
    <dgm:cxn modelId="{C9FB7288-9DA1-4D0E-BC94-DFF1C8992372}" type="presParOf" srcId="{499C9435-A01D-4548-96C6-FE1F2CC00229}" destId="{C7916E2F-218B-4242-A0DB-FCCD0774D4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35EB79-3C46-47FB-9856-8D6A1BD860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0F75B63-44B2-4734-97A5-4D37D7D121FA}">
      <dgm:prSet/>
      <dgm:spPr/>
      <dgm:t>
        <a:bodyPr/>
        <a:lstStyle/>
        <a:p>
          <a:pPr rtl="0"/>
          <a:r>
            <a:rPr lang="ru-RU" dirty="0" smtClean="0"/>
            <a:t>- недоимка (начиная с наиболее раннего момента выявления);</a:t>
          </a:r>
          <a:endParaRPr lang="ru-RU" dirty="0"/>
        </a:p>
      </dgm:t>
    </dgm:pt>
    <dgm:pt modelId="{D083F05F-2C22-4A05-BC6A-B84B4B8E8691}" type="parTrans" cxnId="{A021A75A-3B24-4270-9699-C686FD57F61B}">
      <dgm:prSet/>
      <dgm:spPr/>
      <dgm:t>
        <a:bodyPr/>
        <a:lstStyle/>
        <a:p>
          <a:endParaRPr lang="ru-RU"/>
        </a:p>
      </dgm:t>
    </dgm:pt>
    <dgm:pt modelId="{96BE70AB-7563-4870-A8DE-228BAF125AE2}" type="sibTrans" cxnId="{A021A75A-3B24-4270-9699-C686FD57F61B}">
      <dgm:prSet/>
      <dgm:spPr/>
      <dgm:t>
        <a:bodyPr/>
        <a:lstStyle/>
        <a:p>
          <a:endParaRPr lang="ru-RU"/>
        </a:p>
      </dgm:t>
    </dgm:pt>
    <dgm:pt modelId="{784FBE5F-57FA-4907-A7D6-61C835FA9928}">
      <dgm:prSet/>
      <dgm:spPr/>
      <dgm:t>
        <a:bodyPr/>
        <a:lstStyle/>
        <a:p>
          <a:pPr rtl="0"/>
          <a:r>
            <a:rPr lang="ru-RU" smtClean="0"/>
            <a:t>- налоги, авансовые платежи по ним, сборы, взносы (с момента возникновения обязанности по уплате);</a:t>
          </a:r>
          <a:endParaRPr lang="ru-RU"/>
        </a:p>
      </dgm:t>
    </dgm:pt>
    <dgm:pt modelId="{4B887510-3BDC-4237-B1F3-C8E8DDF27532}" type="parTrans" cxnId="{D48CF7F2-21DE-47E8-9D5E-A2BE8713B89E}">
      <dgm:prSet/>
      <dgm:spPr/>
      <dgm:t>
        <a:bodyPr/>
        <a:lstStyle/>
        <a:p>
          <a:endParaRPr lang="ru-RU"/>
        </a:p>
      </dgm:t>
    </dgm:pt>
    <dgm:pt modelId="{14908064-F1FF-4668-BFE3-CE2B1BC4FCB9}" type="sibTrans" cxnId="{D48CF7F2-21DE-47E8-9D5E-A2BE8713B89E}">
      <dgm:prSet/>
      <dgm:spPr/>
      <dgm:t>
        <a:bodyPr/>
        <a:lstStyle/>
        <a:p>
          <a:endParaRPr lang="ru-RU"/>
        </a:p>
      </dgm:t>
    </dgm:pt>
    <dgm:pt modelId="{1F83C303-2ED0-4ED0-AB54-4C8F7160F6E4}">
      <dgm:prSet/>
      <dgm:spPr/>
      <dgm:t>
        <a:bodyPr/>
        <a:lstStyle/>
        <a:p>
          <a:pPr rtl="0"/>
          <a:r>
            <a:rPr lang="ru-RU" smtClean="0"/>
            <a:t>- пени;</a:t>
          </a:r>
          <a:endParaRPr lang="ru-RU"/>
        </a:p>
      </dgm:t>
    </dgm:pt>
    <dgm:pt modelId="{440BBAE0-1206-4781-BCF1-3A84DD31A337}" type="parTrans" cxnId="{CCCA8EEB-2157-408C-B0FA-C81E3F69EC06}">
      <dgm:prSet/>
      <dgm:spPr/>
      <dgm:t>
        <a:bodyPr/>
        <a:lstStyle/>
        <a:p>
          <a:endParaRPr lang="ru-RU"/>
        </a:p>
      </dgm:t>
    </dgm:pt>
    <dgm:pt modelId="{89ECA601-7697-4944-8668-60835DF83D37}" type="sibTrans" cxnId="{CCCA8EEB-2157-408C-B0FA-C81E3F69EC06}">
      <dgm:prSet/>
      <dgm:spPr/>
      <dgm:t>
        <a:bodyPr/>
        <a:lstStyle/>
        <a:p>
          <a:endParaRPr lang="ru-RU"/>
        </a:p>
      </dgm:t>
    </dgm:pt>
    <dgm:pt modelId="{CBA273A0-2802-456B-A048-6E6D61BCA910}">
      <dgm:prSet/>
      <dgm:spPr/>
      <dgm:t>
        <a:bodyPr/>
        <a:lstStyle/>
        <a:p>
          <a:pPr rtl="0"/>
          <a:r>
            <a:rPr lang="ru-RU" smtClean="0"/>
            <a:t>- проценты;</a:t>
          </a:r>
          <a:endParaRPr lang="ru-RU"/>
        </a:p>
      </dgm:t>
    </dgm:pt>
    <dgm:pt modelId="{EA80A72F-5C68-4F5C-98A3-FA60BFAAE35C}" type="parTrans" cxnId="{399E7D5D-9CC3-44AE-B370-52925593DF25}">
      <dgm:prSet/>
      <dgm:spPr/>
      <dgm:t>
        <a:bodyPr/>
        <a:lstStyle/>
        <a:p>
          <a:endParaRPr lang="ru-RU"/>
        </a:p>
      </dgm:t>
    </dgm:pt>
    <dgm:pt modelId="{0963CF9A-373A-413D-AEAF-7E11CAC1BAA3}" type="sibTrans" cxnId="{399E7D5D-9CC3-44AE-B370-52925593DF25}">
      <dgm:prSet/>
      <dgm:spPr/>
      <dgm:t>
        <a:bodyPr/>
        <a:lstStyle/>
        <a:p>
          <a:endParaRPr lang="ru-RU"/>
        </a:p>
      </dgm:t>
    </dgm:pt>
    <dgm:pt modelId="{81C07AF3-9029-408A-9508-C389505D6956}">
      <dgm:prSet/>
      <dgm:spPr/>
      <dgm:t>
        <a:bodyPr/>
        <a:lstStyle/>
        <a:p>
          <a:pPr rtl="0"/>
          <a:r>
            <a:rPr lang="ru-RU" smtClean="0"/>
            <a:t>- штрафы.</a:t>
          </a:r>
          <a:endParaRPr lang="ru-RU"/>
        </a:p>
      </dgm:t>
    </dgm:pt>
    <dgm:pt modelId="{08E4FD5F-AECC-4BCD-B49E-B5DFD53CD51A}" type="parTrans" cxnId="{04246966-6D65-42A3-B2BA-DB73B8645783}">
      <dgm:prSet/>
      <dgm:spPr/>
      <dgm:t>
        <a:bodyPr/>
        <a:lstStyle/>
        <a:p>
          <a:endParaRPr lang="ru-RU"/>
        </a:p>
      </dgm:t>
    </dgm:pt>
    <dgm:pt modelId="{6C860CAA-9609-4746-AD83-EBCFEA125B4A}" type="sibTrans" cxnId="{04246966-6D65-42A3-B2BA-DB73B8645783}">
      <dgm:prSet/>
      <dgm:spPr/>
      <dgm:t>
        <a:bodyPr/>
        <a:lstStyle/>
        <a:p>
          <a:endParaRPr lang="ru-RU"/>
        </a:p>
      </dgm:t>
    </dgm:pt>
    <dgm:pt modelId="{BA08EFFC-1BC6-4E0F-944C-C80E64AD8881}" type="pres">
      <dgm:prSet presAssocID="{0635EB79-3C46-47FB-9856-8D6A1BD860AA}" presName="linear" presStyleCnt="0">
        <dgm:presLayoutVars>
          <dgm:animLvl val="lvl"/>
          <dgm:resizeHandles val="exact"/>
        </dgm:presLayoutVars>
      </dgm:prSet>
      <dgm:spPr/>
    </dgm:pt>
    <dgm:pt modelId="{8A3E5D3D-E49B-4691-AD0B-75BF5E958BFB}" type="pres">
      <dgm:prSet presAssocID="{80F75B63-44B2-4734-97A5-4D37D7D121F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A367103-DA59-4C3F-9BB8-6D5B2848EA5D}" type="pres">
      <dgm:prSet presAssocID="{96BE70AB-7563-4870-A8DE-228BAF125AE2}" presName="spacer" presStyleCnt="0"/>
      <dgm:spPr/>
    </dgm:pt>
    <dgm:pt modelId="{5ECD704F-320B-481E-865E-D8D962002179}" type="pres">
      <dgm:prSet presAssocID="{784FBE5F-57FA-4907-A7D6-61C835FA992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A0C6310-2529-4166-A45D-A282F0C2EA4C}" type="pres">
      <dgm:prSet presAssocID="{14908064-F1FF-4668-BFE3-CE2B1BC4FCB9}" presName="spacer" presStyleCnt="0"/>
      <dgm:spPr/>
    </dgm:pt>
    <dgm:pt modelId="{2FEA33F9-DF8E-4E79-94B9-39F1E4316CD2}" type="pres">
      <dgm:prSet presAssocID="{1F83C303-2ED0-4ED0-AB54-4C8F7160F6E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E95BA26-8DCC-4275-A381-F680C03916F4}" type="pres">
      <dgm:prSet presAssocID="{89ECA601-7697-4944-8668-60835DF83D37}" presName="spacer" presStyleCnt="0"/>
      <dgm:spPr/>
    </dgm:pt>
    <dgm:pt modelId="{C480C287-DC42-4871-9E62-AA692752A317}" type="pres">
      <dgm:prSet presAssocID="{CBA273A0-2802-456B-A048-6E6D61BCA91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A083582-C4CA-45CB-B03C-26659334BC54}" type="pres">
      <dgm:prSet presAssocID="{0963CF9A-373A-413D-AEAF-7E11CAC1BAA3}" presName="spacer" presStyleCnt="0"/>
      <dgm:spPr/>
    </dgm:pt>
    <dgm:pt modelId="{348B7865-5726-4679-9B31-AFE4AA27B243}" type="pres">
      <dgm:prSet presAssocID="{81C07AF3-9029-408A-9508-C389505D695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CB6D90C-FCA8-4AEF-B8A1-BB56A44EB0CC}" type="presOf" srcId="{CBA273A0-2802-456B-A048-6E6D61BCA910}" destId="{C480C287-DC42-4871-9E62-AA692752A317}" srcOrd="0" destOrd="0" presId="urn:microsoft.com/office/officeart/2005/8/layout/vList2"/>
    <dgm:cxn modelId="{04246966-6D65-42A3-B2BA-DB73B8645783}" srcId="{0635EB79-3C46-47FB-9856-8D6A1BD860AA}" destId="{81C07AF3-9029-408A-9508-C389505D6956}" srcOrd="4" destOrd="0" parTransId="{08E4FD5F-AECC-4BCD-B49E-B5DFD53CD51A}" sibTransId="{6C860CAA-9609-4746-AD83-EBCFEA125B4A}"/>
    <dgm:cxn modelId="{3A695003-10EA-4DE5-88B5-00D2AB98CA82}" type="presOf" srcId="{784FBE5F-57FA-4907-A7D6-61C835FA9928}" destId="{5ECD704F-320B-481E-865E-D8D962002179}" srcOrd="0" destOrd="0" presId="urn:microsoft.com/office/officeart/2005/8/layout/vList2"/>
    <dgm:cxn modelId="{399E7D5D-9CC3-44AE-B370-52925593DF25}" srcId="{0635EB79-3C46-47FB-9856-8D6A1BD860AA}" destId="{CBA273A0-2802-456B-A048-6E6D61BCA910}" srcOrd="3" destOrd="0" parTransId="{EA80A72F-5C68-4F5C-98A3-FA60BFAAE35C}" sibTransId="{0963CF9A-373A-413D-AEAF-7E11CAC1BAA3}"/>
    <dgm:cxn modelId="{B6592B57-4F1D-4E31-98B2-58DDF16F8AC9}" type="presOf" srcId="{81C07AF3-9029-408A-9508-C389505D6956}" destId="{348B7865-5726-4679-9B31-AFE4AA27B243}" srcOrd="0" destOrd="0" presId="urn:microsoft.com/office/officeart/2005/8/layout/vList2"/>
    <dgm:cxn modelId="{A021A75A-3B24-4270-9699-C686FD57F61B}" srcId="{0635EB79-3C46-47FB-9856-8D6A1BD860AA}" destId="{80F75B63-44B2-4734-97A5-4D37D7D121FA}" srcOrd="0" destOrd="0" parTransId="{D083F05F-2C22-4A05-BC6A-B84B4B8E8691}" sibTransId="{96BE70AB-7563-4870-A8DE-228BAF125AE2}"/>
    <dgm:cxn modelId="{A9E1420B-5D01-4552-AE43-6DA178816A7C}" type="presOf" srcId="{0635EB79-3C46-47FB-9856-8D6A1BD860AA}" destId="{BA08EFFC-1BC6-4E0F-944C-C80E64AD8881}" srcOrd="0" destOrd="0" presId="urn:microsoft.com/office/officeart/2005/8/layout/vList2"/>
    <dgm:cxn modelId="{CCCA8EEB-2157-408C-B0FA-C81E3F69EC06}" srcId="{0635EB79-3C46-47FB-9856-8D6A1BD860AA}" destId="{1F83C303-2ED0-4ED0-AB54-4C8F7160F6E4}" srcOrd="2" destOrd="0" parTransId="{440BBAE0-1206-4781-BCF1-3A84DD31A337}" sibTransId="{89ECA601-7697-4944-8668-60835DF83D37}"/>
    <dgm:cxn modelId="{D48CF7F2-21DE-47E8-9D5E-A2BE8713B89E}" srcId="{0635EB79-3C46-47FB-9856-8D6A1BD860AA}" destId="{784FBE5F-57FA-4907-A7D6-61C835FA9928}" srcOrd="1" destOrd="0" parTransId="{4B887510-3BDC-4237-B1F3-C8E8DDF27532}" sibTransId="{14908064-F1FF-4668-BFE3-CE2B1BC4FCB9}"/>
    <dgm:cxn modelId="{47861036-B651-4DE0-9131-D9B034516E65}" type="presOf" srcId="{1F83C303-2ED0-4ED0-AB54-4C8F7160F6E4}" destId="{2FEA33F9-DF8E-4E79-94B9-39F1E4316CD2}" srcOrd="0" destOrd="0" presId="urn:microsoft.com/office/officeart/2005/8/layout/vList2"/>
    <dgm:cxn modelId="{4EC4F7C7-8C01-4841-BC7D-2C5D1E06CDA4}" type="presOf" srcId="{80F75B63-44B2-4734-97A5-4D37D7D121FA}" destId="{8A3E5D3D-E49B-4691-AD0B-75BF5E958BFB}" srcOrd="0" destOrd="0" presId="urn:microsoft.com/office/officeart/2005/8/layout/vList2"/>
    <dgm:cxn modelId="{45C2DB44-51AE-4E80-853A-B91E615D142B}" type="presParOf" srcId="{BA08EFFC-1BC6-4E0F-944C-C80E64AD8881}" destId="{8A3E5D3D-E49B-4691-AD0B-75BF5E958BFB}" srcOrd="0" destOrd="0" presId="urn:microsoft.com/office/officeart/2005/8/layout/vList2"/>
    <dgm:cxn modelId="{B4C3ECE5-3640-4CBA-9CDD-353060B96209}" type="presParOf" srcId="{BA08EFFC-1BC6-4E0F-944C-C80E64AD8881}" destId="{EA367103-DA59-4C3F-9BB8-6D5B2848EA5D}" srcOrd="1" destOrd="0" presId="urn:microsoft.com/office/officeart/2005/8/layout/vList2"/>
    <dgm:cxn modelId="{A1E07341-64CF-4EE4-8794-55B24A740E37}" type="presParOf" srcId="{BA08EFFC-1BC6-4E0F-944C-C80E64AD8881}" destId="{5ECD704F-320B-481E-865E-D8D962002179}" srcOrd="2" destOrd="0" presId="urn:microsoft.com/office/officeart/2005/8/layout/vList2"/>
    <dgm:cxn modelId="{1BF71AD9-C19A-4E48-9D29-294C3431D33B}" type="presParOf" srcId="{BA08EFFC-1BC6-4E0F-944C-C80E64AD8881}" destId="{9A0C6310-2529-4166-A45D-A282F0C2EA4C}" srcOrd="3" destOrd="0" presId="urn:microsoft.com/office/officeart/2005/8/layout/vList2"/>
    <dgm:cxn modelId="{CD0AC591-CBB5-414D-BAC7-62E2A2788050}" type="presParOf" srcId="{BA08EFFC-1BC6-4E0F-944C-C80E64AD8881}" destId="{2FEA33F9-DF8E-4E79-94B9-39F1E4316CD2}" srcOrd="4" destOrd="0" presId="urn:microsoft.com/office/officeart/2005/8/layout/vList2"/>
    <dgm:cxn modelId="{D67957D6-6047-4A54-9F3F-F006F547AA15}" type="presParOf" srcId="{BA08EFFC-1BC6-4E0F-944C-C80E64AD8881}" destId="{8E95BA26-8DCC-4275-A381-F680C03916F4}" srcOrd="5" destOrd="0" presId="urn:microsoft.com/office/officeart/2005/8/layout/vList2"/>
    <dgm:cxn modelId="{5FFCAE8E-787E-4BBA-BFAC-6B1ADFE1D243}" type="presParOf" srcId="{BA08EFFC-1BC6-4E0F-944C-C80E64AD8881}" destId="{C480C287-DC42-4871-9E62-AA692752A317}" srcOrd="6" destOrd="0" presId="urn:microsoft.com/office/officeart/2005/8/layout/vList2"/>
    <dgm:cxn modelId="{CED3CF65-7204-4F36-86B0-5D81531777F8}" type="presParOf" srcId="{BA08EFFC-1BC6-4E0F-944C-C80E64AD8881}" destId="{BA083582-C4CA-45CB-B03C-26659334BC54}" srcOrd="7" destOrd="0" presId="urn:microsoft.com/office/officeart/2005/8/layout/vList2"/>
    <dgm:cxn modelId="{AFD53F4D-19A4-4806-BE6A-3A335402185D}" type="presParOf" srcId="{BA08EFFC-1BC6-4E0F-944C-C80E64AD8881}" destId="{348B7865-5726-4679-9B31-AFE4AA27B24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39E8B6-52EF-4EE1-8626-33ECE2D990E8}">
      <dsp:nvSpPr>
        <dsp:cNvPr id="0" name=""/>
        <dsp:cNvSpPr/>
      </dsp:nvSpPr>
      <dsp:spPr>
        <a:xfrm>
          <a:off x="0" y="556946"/>
          <a:ext cx="10169093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/>
            <a:t>Единый налоговый платеж (ЕНП) </a:t>
          </a:r>
          <a:r>
            <a:rPr lang="ru-RU" sz="2200" kern="1200" dirty="0" smtClean="0"/>
            <a:t>— это сумма денежных средств, перечисляемая налогоплательщиком на соответствующий счет, в счет исполнения совокупной обязанности перед бюджетом Российской Федерации. </a:t>
          </a:r>
          <a:endParaRPr lang="ru-RU" sz="2200" kern="1200" dirty="0"/>
        </a:p>
      </dsp:txBody>
      <dsp:txXfrm>
        <a:off x="59057" y="616003"/>
        <a:ext cx="10050979" cy="1091666"/>
      </dsp:txXfrm>
    </dsp:sp>
    <dsp:sp modelId="{948FC24A-38B9-46AB-9603-DB08B16C87CA}">
      <dsp:nvSpPr>
        <dsp:cNvPr id="0" name=""/>
        <dsp:cNvSpPr/>
      </dsp:nvSpPr>
      <dsp:spPr>
        <a:xfrm>
          <a:off x="0" y="1830086"/>
          <a:ext cx="10169093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/>
            <a:t>Сальдо ЕНС </a:t>
          </a:r>
          <a:r>
            <a:rPr lang="ru-RU" sz="2200" kern="1200" dirty="0" smtClean="0"/>
            <a:t>– это разница между совокупной обязанностью и перечисленными в качестве ЕНП денежными средствами.</a:t>
          </a:r>
          <a:endParaRPr lang="ru-RU" sz="2200" kern="1200" dirty="0"/>
        </a:p>
      </dsp:txBody>
      <dsp:txXfrm>
        <a:off x="59057" y="1889143"/>
        <a:ext cx="10050979" cy="1091666"/>
      </dsp:txXfrm>
    </dsp:sp>
    <dsp:sp modelId="{236B8E84-DFC3-46AA-9382-41018EB0D4E4}">
      <dsp:nvSpPr>
        <dsp:cNvPr id="0" name=""/>
        <dsp:cNvSpPr/>
      </dsp:nvSpPr>
      <dsp:spPr>
        <a:xfrm>
          <a:off x="0" y="3103227"/>
          <a:ext cx="10169093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/>
            <a:t>Совокупная обязанность </a:t>
          </a:r>
          <a:r>
            <a:rPr lang="ru-RU" sz="2200" kern="1200" dirty="0" smtClean="0"/>
            <a:t>— это общая сумма налогов, авансовых платежей, сборов, страховых взносов, пеней, штрафов, процентов, которую обязан уплатить (перечислить) налогоплательщик, плательщик сбора на конкретную дату</a:t>
          </a:r>
          <a:endParaRPr lang="ru-RU" sz="2200" kern="1200" dirty="0"/>
        </a:p>
      </dsp:txBody>
      <dsp:txXfrm>
        <a:off x="59057" y="3162284"/>
        <a:ext cx="10050979" cy="10916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5FC48C-A682-4EC1-AE0A-59BBC6B2B809}">
      <dsp:nvSpPr>
        <dsp:cNvPr id="0" name=""/>
        <dsp:cNvSpPr/>
      </dsp:nvSpPr>
      <dsp:spPr>
        <a:xfrm>
          <a:off x="0" y="430323"/>
          <a:ext cx="10769965" cy="455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НДФЛ с выплат иностранным работникам</a:t>
          </a:r>
          <a:r>
            <a:rPr lang="ru-RU" sz="1900" kern="1200" dirty="0" smtClean="0"/>
            <a:t>, осуществляющим деятельность на основании патента;</a:t>
          </a:r>
          <a:endParaRPr lang="ru-RU" sz="1900" kern="1200" dirty="0"/>
        </a:p>
      </dsp:txBody>
      <dsp:txXfrm>
        <a:off x="22246" y="452569"/>
        <a:ext cx="10725473" cy="411222"/>
      </dsp:txXfrm>
    </dsp:sp>
    <dsp:sp modelId="{FA3504B7-A5D9-46CB-8DCF-9C488995C1C9}">
      <dsp:nvSpPr>
        <dsp:cNvPr id="0" name=""/>
        <dsp:cNvSpPr/>
      </dsp:nvSpPr>
      <dsp:spPr>
        <a:xfrm>
          <a:off x="0" y="940758"/>
          <a:ext cx="10769965" cy="455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/>
            <a:t>Государственная пошлина</a:t>
          </a:r>
          <a:r>
            <a:rPr lang="ru-RU" sz="1900" kern="1200" smtClean="0"/>
            <a:t>, по которой судом не выданы исполнительные документы;</a:t>
          </a:r>
          <a:endParaRPr lang="ru-RU" sz="1900" kern="1200"/>
        </a:p>
      </dsp:txBody>
      <dsp:txXfrm>
        <a:off x="22246" y="963004"/>
        <a:ext cx="10725473" cy="411222"/>
      </dsp:txXfrm>
    </dsp:sp>
    <dsp:sp modelId="{9F34ABA1-7896-49F4-A234-F85E61B87210}">
      <dsp:nvSpPr>
        <dsp:cNvPr id="0" name=""/>
        <dsp:cNvSpPr/>
      </dsp:nvSpPr>
      <dsp:spPr>
        <a:xfrm>
          <a:off x="0" y="1451193"/>
          <a:ext cx="10769965" cy="455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Взносы на травматизм</a:t>
          </a:r>
          <a:endParaRPr lang="ru-RU" sz="1900" kern="1200" dirty="0"/>
        </a:p>
      </dsp:txBody>
      <dsp:txXfrm>
        <a:off x="22246" y="1473439"/>
        <a:ext cx="10725473" cy="4112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EEC2E-EF75-4AD2-8E60-48ED9F049763}">
      <dsp:nvSpPr>
        <dsp:cNvPr id="0" name=""/>
        <dsp:cNvSpPr/>
      </dsp:nvSpPr>
      <dsp:spPr>
        <a:xfrm>
          <a:off x="0" y="22895"/>
          <a:ext cx="10945216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Налог на профессиональный доход </a:t>
          </a:r>
          <a:r>
            <a:rPr lang="ru-RU" sz="2200" kern="1200" dirty="0" smtClean="0"/>
            <a:t>(НПД);</a:t>
          </a:r>
          <a:endParaRPr lang="ru-RU" sz="2200" kern="1200" dirty="0"/>
        </a:p>
      </dsp:txBody>
      <dsp:txXfrm>
        <a:off x="25759" y="48654"/>
        <a:ext cx="10893698" cy="476152"/>
      </dsp:txXfrm>
    </dsp:sp>
    <dsp:sp modelId="{FC7F6CA2-2AE8-4DC7-8337-15267EE76843}">
      <dsp:nvSpPr>
        <dsp:cNvPr id="0" name=""/>
        <dsp:cNvSpPr/>
      </dsp:nvSpPr>
      <dsp:spPr>
        <a:xfrm>
          <a:off x="0" y="613925"/>
          <a:ext cx="10945216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Сбор за пользование объектами животного мира</a:t>
          </a:r>
          <a:r>
            <a:rPr lang="ru-RU" sz="2200" kern="1200" dirty="0" smtClean="0"/>
            <a:t>;</a:t>
          </a:r>
          <a:endParaRPr lang="ru-RU" sz="2200" kern="1200" dirty="0"/>
        </a:p>
      </dsp:txBody>
      <dsp:txXfrm>
        <a:off x="25759" y="639684"/>
        <a:ext cx="10893698" cy="476152"/>
      </dsp:txXfrm>
    </dsp:sp>
    <dsp:sp modelId="{C7916E2F-218B-4242-A0DB-FCCD0774D4DE}">
      <dsp:nvSpPr>
        <dsp:cNvPr id="0" name=""/>
        <dsp:cNvSpPr/>
      </dsp:nvSpPr>
      <dsp:spPr>
        <a:xfrm>
          <a:off x="0" y="1204956"/>
          <a:ext cx="10945216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/>
            <a:t>Сбор за пользование объектами водных биологических ресурсов</a:t>
          </a:r>
          <a:endParaRPr lang="ru-RU" sz="2200" kern="1200"/>
        </a:p>
      </dsp:txBody>
      <dsp:txXfrm>
        <a:off x="25759" y="1230715"/>
        <a:ext cx="10893698" cy="4761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E5D3D-E49B-4691-AD0B-75BF5E958BFB}">
      <dsp:nvSpPr>
        <dsp:cNvPr id="0" name=""/>
        <dsp:cNvSpPr/>
      </dsp:nvSpPr>
      <dsp:spPr>
        <a:xfrm>
          <a:off x="0" y="36879"/>
          <a:ext cx="10497325" cy="407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- недоимка (начиная с наиболее раннего момента выявления);</a:t>
          </a:r>
          <a:endParaRPr lang="ru-RU" sz="1700" kern="1200" dirty="0"/>
        </a:p>
      </dsp:txBody>
      <dsp:txXfrm>
        <a:off x="19904" y="56783"/>
        <a:ext cx="10457517" cy="367937"/>
      </dsp:txXfrm>
    </dsp:sp>
    <dsp:sp modelId="{5ECD704F-320B-481E-865E-D8D962002179}">
      <dsp:nvSpPr>
        <dsp:cNvPr id="0" name=""/>
        <dsp:cNvSpPr/>
      </dsp:nvSpPr>
      <dsp:spPr>
        <a:xfrm>
          <a:off x="0" y="493584"/>
          <a:ext cx="10497325" cy="407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- налоги, авансовые платежи по ним, сборы, взносы (с момента возникновения обязанности по уплате);</a:t>
          </a:r>
          <a:endParaRPr lang="ru-RU" sz="1700" kern="1200"/>
        </a:p>
      </dsp:txBody>
      <dsp:txXfrm>
        <a:off x="19904" y="513488"/>
        <a:ext cx="10457517" cy="367937"/>
      </dsp:txXfrm>
    </dsp:sp>
    <dsp:sp modelId="{2FEA33F9-DF8E-4E79-94B9-39F1E4316CD2}">
      <dsp:nvSpPr>
        <dsp:cNvPr id="0" name=""/>
        <dsp:cNvSpPr/>
      </dsp:nvSpPr>
      <dsp:spPr>
        <a:xfrm>
          <a:off x="0" y="950289"/>
          <a:ext cx="10497325" cy="407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- пени;</a:t>
          </a:r>
          <a:endParaRPr lang="ru-RU" sz="1700" kern="1200"/>
        </a:p>
      </dsp:txBody>
      <dsp:txXfrm>
        <a:off x="19904" y="970193"/>
        <a:ext cx="10457517" cy="367937"/>
      </dsp:txXfrm>
    </dsp:sp>
    <dsp:sp modelId="{C480C287-DC42-4871-9E62-AA692752A317}">
      <dsp:nvSpPr>
        <dsp:cNvPr id="0" name=""/>
        <dsp:cNvSpPr/>
      </dsp:nvSpPr>
      <dsp:spPr>
        <a:xfrm>
          <a:off x="0" y="1406994"/>
          <a:ext cx="10497325" cy="407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- проценты;</a:t>
          </a:r>
          <a:endParaRPr lang="ru-RU" sz="1700" kern="1200"/>
        </a:p>
      </dsp:txBody>
      <dsp:txXfrm>
        <a:off x="19904" y="1426898"/>
        <a:ext cx="10457517" cy="367937"/>
      </dsp:txXfrm>
    </dsp:sp>
    <dsp:sp modelId="{348B7865-5726-4679-9B31-AFE4AA27B243}">
      <dsp:nvSpPr>
        <dsp:cNvPr id="0" name=""/>
        <dsp:cNvSpPr/>
      </dsp:nvSpPr>
      <dsp:spPr>
        <a:xfrm>
          <a:off x="0" y="1863699"/>
          <a:ext cx="10497325" cy="407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- штрафы.</a:t>
          </a:r>
          <a:endParaRPr lang="ru-RU" sz="1700" kern="1200"/>
        </a:p>
      </dsp:txBody>
      <dsp:txXfrm>
        <a:off x="19904" y="1883603"/>
        <a:ext cx="10457517" cy="367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85DDE28C-5B1B-4327-82B2-C0BA81C77F53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4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FA55553D-D7D1-43AB-B740-ACA9D809D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213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433E2D5-6D97-44AF-A5D0-B61754EC999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3013"/>
            <a:ext cx="59658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2" tIns="45871" rIns="91742" bIns="4587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8"/>
            <a:ext cx="5486400" cy="3916739"/>
          </a:xfrm>
          <a:prstGeom prst="rect">
            <a:avLst/>
          </a:prstGeom>
        </p:spPr>
        <p:txBody>
          <a:bodyPr vert="horz" lIns="91742" tIns="45871" rIns="91742" bIns="4587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8AA9E22B-BF30-41F2-ACA8-767A45C62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3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3117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26234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89351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52468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15585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78702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41819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04936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3" y="2130922"/>
            <a:ext cx="10361851" cy="147036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3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9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2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5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1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4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704"/>
            <a:ext cx="2742844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2" y="274704"/>
            <a:ext cx="8025356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4" y="1122625"/>
            <a:ext cx="9142810" cy="2388153"/>
          </a:xfrm>
        </p:spPr>
        <p:txBody>
          <a:bodyPr anchor="b"/>
          <a:lstStyle>
            <a:lvl1pPr algn="ctr"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4" y="3602872"/>
            <a:ext cx="9142810" cy="1656145"/>
          </a:xfrm>
        </p:spPr>
        <p:txBody>
          <a:bodyPr/>
          <a:lstStyle>
            <a:lvl1pPr marL="0" indent="0" algn="ctr">
              <a:buNone/>
              <a:defRPr sz="2400"/>
            </a:lvl1pPr>
            <a:lvl2pPr marL="463117" indent="0" algn="ctr">
              <a:buNone/>
              <a:defRPr sz="2000"/>
            </a:lvl2pPr>
            <a:lvl3pPr marL="926234" indent="0" algn="ctr">
              <a:buNone/>
              <a:defRPr sz="1800"/>
            </a:lvl3pPr>
            <a:lvl4pPr marL="1389351" indent="0" algn="ctr">
              <a:buNone/>
              <a:defRPr sz="1700"/>
            </a:lvl4pPr>
            <a:lvl5pPr marL="1852468" indent="0" algn="ctr">
              <a:buNone/>
              <a:defRPr sz="1700"/>
            </a:lvl5pPr>
            <a:lvl6pPr marL="2315585" indent="0" algn="ctr">
              <a:buNone/>
              <a:defRPr sz="1700"/>
            </a:lvl6pPr>
            <a:lvl7pPr marL="2778702" indent="0" algn="ctr">
              <a:buNone/>
              <a:defRPr sz="1700"/>
            </a:lvl7pPr>
            <a:lvl8pPr marL="3241819" indent="0" algn="ctr">
              <a:buNone/>
              <a:defRPr sz="1700"/>
            </a:lvl8pPr>
            <a:lvl9pPr marL="3704936" indent="0" algn="ctr">
              <a:buNone/>
              <a:defRPr sz="17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7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405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5" y="1710137"/>
            <a:ext cx="10514231" cy="2853398"/>
          </a:xfrm>
        </p:spPr>
        <p:txBody>
          <a:bodyPr anchor="b"/>
          <a:lstStyle>
            <a:lvl1pPr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5" y="4590528"/>
            <a:ext cx="10514231" cy="150053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631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262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893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8524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3155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778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2418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704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84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3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0" y="365211"/>
            <a:ext cx="10514231" cy="13258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79" y="1681554"/>
            <a:ext cx="5157116" cy="8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117" indent="0">
              <a:buNone/>
              <a:defRPr sz="2000" b="1"/>
            </a:lvl2pPr>
            <a:lvl3pPr marL="926234" indent="0">
              <a:buNone/>
              <a:defRPr sz="1800" b="1"/>
            </a:lvl3pPr>
            <a:lvl4pPr marL="1389351" indent="0">
              <a:buNone/>
              <a:defRPr sz="1700" b="1"/>
            </a:lvl4pPr>
            <a:lvl5pPr marL="1852468" indent="0">
              <a:buNone/>
              <a:defRPr sz="1700" b="1"/>
            </a:lvl5pPr>
            <a:lvl6pPr marL="2315585" indent="0">
              <a:buNone/>
              <a:defRPr sz="1700" b="1"/>
            </a:lvl6pPr>
            <a:lvl7pPr marL="2778702" indent="0">
              <a:buNone/>
              <a:defRPr sz="1700" b="1"/>
            </a:lvl7pPr>
            <a:lvl8pPr marL="3241819" indent="0">
              <a:buNone/>
              <a:defRPr sz="1700" b="1"/>
            </a:lvl8pPr>
            <a:lvl9pPr marL="370493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79" y="2505656"/>
            <a:ext cx="5157116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01" y="1681554"/>
            <a:ext cx="5182513" cy="8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117" indent="0">
              <a:buNone/>
              <a:defRPr sz="2000" b="1"/>
            </a:lvl2pPr>
            <a:lvl3pPr marL="926234" indent="0">
              <a:buNone/>
              <a:defRPr sz="1800" b="1"/>
            </a:lvl3pPr>
            <a:lvl4pPr marL="1389351" indent="0">
              <a:buNone/>
              <a:defRPr sz="1700" b="1"/>
            </a:lvl4pPr>
            <a:lvl5pPr marL="1852468" indent="0">
              <a:buNone/>
              <a:defRPr sz="1700" b="1"/>
            </a:lvl5pPr>
            <a:lvl6pPr marL="2315585" indent="0">
              <a:buNone/>
              <a:defRPr sz="1700" b="1"/>
            </a:lvl6pPr>
            <a:lvl7pPr marL="2778702" indent="0">
              <a:buNone/>
              <a:defRPr sz="1700" b="1"/>
            </a:lvl7pPr>
            <a:lvl8pPr marL="3241819" indent="0">
              <a:buNone/>
              <a:defRPr sz="1700" b="1"/>
            </a:lvl8pPr>
            <a:lvl9pPr marL="370493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01" y="2505656"/>
            <a:ext cx="5182513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632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125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806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6" cy="1600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657"/>
            <a:ext cx="6171396" cy="4874753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881"/>
            <a:ext cx="3931726" cy="3812470"/>
          </a:xfrm>
        </p:spPr>
        <p:txBody>
          <a:bodyPr/>
          <a:lstStyle>
            <a:lvl1pPr marL="0" indent="0">
              <a:buNone/>
              <a:defRPr sz="1700"/>
            </a:lvl1pPr>
            <a:lvl2pPr marL="463117" indent="0">
              <a:buNone/>
              <a:defRPr sz="1400"/>
            </a:lvl2pPr>
            <a:lvl3pPr marL="926234" indent="0">
              <a:buNone/>
              <a:defRPr sz="1200"/>
            </a:lvl3pPr>
            <a:lvl4pPr marL="1389351" indent="0">
              <a:buNone/>
              <a:defRPr sz="1100"/>
            </a:lvl4pPr>
            <a:lvl5pPr marL="1852468" indent="0">
              <a:buNone/>
              <a:defRPr sz="1100"/>
            </a:lvl5pPr>
            <a:lvl6pPr marL="2315585" indent="0">
              <a:buNone/>
              <a:defRPr sz="1100"/>
            </a:lvl6pPr>
            <a:lvl7pPr marL="2778702" indent="0">
              <a:buNone/>
              <a:defRPr sz="1100"/>
            </a:lvl7pPr>
            <a:lvl8pPr marL="3241819" indent="0">
              <a:buNone/>
              <a:defRPr sz="1100"/>
            </a:lvl8pPr>
            <a:lvl9pPr marL="370493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36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6" cy="1600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657"/>
            <a:ext cx="6171396" cy="4874753"/>
          </a:xfrm>
        </p:spPr>
        <p:txBody>
          <a:bodyPr/>
          <a:lstStyle>
            <a:lvl1pPr marL="0" indent="0">
              <a:buNone/>
              <a:defRPr sz="3200"/>
            </a:lvl1pPr>
            <a:lvl2pPr marL="463117" indent="0">
              <a:buNone/>
              <a:defRPr sz="2900"/>
            </a:lvl2pPr>
            <a:lvl3pPr marL="926234" indent="0">
              <a:buNone/>
              <a:defRPr sz="2400"/>
            </a:lvl3pPr>
            <a:lvl4pPr marL="1389351" indent="0">
              <a:buNone/>
              <a:defRPr sz="2000"/>
            </a:lvl4pPr>
            <a:lvl5pPr marL="1852468" indent="0">
              <a:buNone/>
              <a:defRPr sz="2000"/>
            </a:lvl5pPr>
            <a:lvl6pPr marL="2315585" indent="0">
              <a:buNone/>
              <a:defRPr sz="2000"/>
            </a:lvl6pPr>
            <a:lvl7pPr marL="2778702" indent="0">
              <a:buNone/>
              <a:defRPr sz="2000"/>
            </a:lvl7pPr>
            <a:lvl8pPr marL="3241819" indent="0">
              <a:buNone/>
              <a:defRPr sz="2000"/>
            </a:lvl8pPr>
            <a:lvl9pPr marL="370493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881"/>
            <a:ext cx="3931726" cy="3812470"/>
          </a:xfrm>
        </p:spPr>
        <p:txBody>
          <a:bodyPr/>
          <a:lstStyle>
            <a:lvl1pPr marL="0" indent="0">
              <a:buNone/>
              <a:defRPr sz="1700"/>
            </a:lvl1pPr>
            <a:lvl2pPr marL="463117" indent="0">
              <a:buNone/>
              <a:defRPr sz="1400"/>
            </a:lvl2pPr>
            <a:lvl3pPr marL="926234" indent="0">
              <a:buNone/>
              <a:defRPr sz="1200"/>
            </a:lvl3pPr>
            <a:lvl4pPr marL="1389351" indent="0">
              <a:buNone/>
              <a:defRPr sz="1100"/>
            </a:lvl4pPr>
            <a:lvl5pPr marL="1852468" indent="0">
              <a:buNone/>
              <a:defRPr sz="1100"/>
            </a:lvl5pPr>
            <a:lvl6pPr marL="2315585" indent="0">
              <a:buNone/>
              <a:defRPr sz="1100"/>
            </a:lvl6pPr>
            <a:lvl7pPr marL="2778702" indent="0">
              <a:buNone/>
              <a:defRPr sz="1100"/>
            </a:lvl7pPr>
            <a:lvl8pPr marL="3241819" indent="0">
              <a:buNone/>
              <a:defRPr sz="1100"/>
            </a:lvl8pPr>
            <a:lvl9pPr marL="370493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0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6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6" y="365211"/>
            <a:ext cx="2628557" cy="58131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4" y="365211"/>
            <a:ext cx="7733294" cy="58131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57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5"/>
            <a:ext cx="10361851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3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2623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893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24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155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787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418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049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0" y="1600575"/>
            <a:ext cx="5384100" cy="452701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600575"/>
            <a:ext cx="5384100" cy="452701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71"/>
            <a:ext cx="5386216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117" indent="0">
              <a:buNone/>
              <a:defRPr sz="2000" b="1"/>
            </a:lvl2pPr>
            <a:lvl3pPr marL="926234" indent="0">
              <a:buNone/>
              <a:defRPr sz="1800" b="1"/>
            </a:lvl3pPr>
            <a:lvl4pPr marL="1389351" indent="0">
              <a:buNone/>
              <a:defRPr sz="1700" b="1"/>
            </a:lvl4pPr>
            <a:lvl5pPr marL="1852468" indent="0">
              <a:buNone/>
              <a:defRPr sz="1700" b="1"/>
            </a:lvl5pPr>
            <a:lvl6pPr marL="2315585" indent="0">
              <a:buNone/>
              <a:defRPr sz="1700" b="1"/>
            </a:lvl6pPr>
            <a:lvl7pPr marL="2778702" indent="0">
              <a:buNone/>
              <a:defRPr sz="1700" b="1"/>
            </a:lvl7pPr>
            <a:lvl8pPr marL="3241819" indent="0">
              <a:buNone/>
              <a:defRPr sz="1700" b="1"/>
            </a:lvl8pPr>
            <a:lvl9pPr marL="370493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3" y="1535471"/>
            <a:ext cx="5388331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117" indent="0">
              <a:buNone/>
              <a:defRPr sz="2000" b="1"/>
            </a:lvl2pPr>
            <a:lvl3pPr marL="926234" indent="0">
              <a:buNone/>
              <a:defRPr sz="1800" b="1"/>
            </a:lvl3pPr>
            <a:lvl4pPr marL="1389351" indent="0">
              <a:buNone/>
              <a:defRPr sz="1700" b="1"/>
            </a:lvl4pPr>
            <a:lvl5pPr marL="1852468" indent="0">
              <a:buNone/>
              <a:defRPr sz="1700" b="1"/>
            </a:lvl5pPr>
            <a:lvl6pPr marL="2315585" indent="0">
              <a:buNone/>
              <a:defRPr sz="1700" b="1"/>
            </a:lvl6pPr>
            <a:lvl7pPr marL="2778702" indent="0">
              <a:buNone/>
              <a:defRPr sz="1700" b="1"/>
            </a:lvl7pPr>
            <a:lvl8pPr marL="3241819" indent="0">
              <a:buNone/>
              <a:defRPr sz="1700" b="1"/>
            </a:lvl8pPr>
            <a:lvl9pPr marL="370493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3" y="2175378"/>
            <a:ext cx="5388331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5" y="273113"/>
            <a:ext cx="4010562" cy="11623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118"/>
            <a:ext cx="6814780" cy="5854468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5" y="1435437"/>
            <a:ext cx="4010562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63117" indent="0">
              <a:buNone/>
              <a:defRPr sz="1200"/>
            </a:lvl2pPr>
            <a:lvl3pPr marL="926234" indent="0">
              <a:buNone/>
              <a:defRPr sz="1100"/>
            </a:lvl3pPr>
            <a:lvl4pPr marL="1389351" indent="0">
              <a:buNone/>
              <a:defRPr sz="1000"/>
            </a:lvl4pPr>
            <a:lvl5pPr marL="1852468" indent="0">
              <a:buNone/>
              <a:defRPr sz="1000"/>
            </a:lvl5pPr>
            <a:lvl6pPr marL="2315585" indent="0">
              <a:buNone/>
              <a:defRPr sz="1000"/>
            </a:lvl6pPr>
            <a:lvl7pPr marL="2778702" indent="0">
              <a:buNone/>
              <a:defRPr sz="1000"/>
            </a:lvl7pPr>
            <a:lvl8pPr marL="3241819" indent="0">
              <a:buNone/>
              <a:defRPr sz="1000"/>
            </a:lvl8pPr>
            <a:lvl9pPr marL="370493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7" y="4801712"/>
            <a:ext cx="7314248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7" y="612917"/>
            <a:ext cx="7314248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63117" indent="0">
              <a:buNone/>
              <a:defRPr sz="2900"/>
            </a:lvl2pPr>
            <a:lvl3pPr marL="926234" indent="0">
              <a:buNone/>
              <a:defRPr sz="2400"/>
            </a:lvl3pPr>
            <a:lvl4pPr marL="1389351" indent="0">
              <a:buNone/>
              <a:defRPr sz="2000"/>
            </a:lvl4pPr>
            <a:lvl5pPr marL="1852468" indent="0">
              <a:buNone/>
              <a:defRPr sz="2000"/>
            </a:lvl5pPr>
            <a:lvl6pPr marL="2315585" indent="0">
              <a:buNone/>
              <a:defRPr sz="2000"/>
            </a:lvl6pPr>
            <a:lvl7pPr marL="2778702" indent="0">
              <a:buNone/>
              <a:defRPr sz="2000"/>
            </a:lvl7pPr>
            <a:lvl8pPr marL="3241819" indent="0">
              <a:buNone/>
              <a:defRPr sz="2000"/>
            </a:lvl8pPr>
            <a:lvl9pPr marL="370493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7" y="5368582"/>
            <a:ext cx="7314248" cy="805049"/>
          </a:xfrm>
        </p:spPr>
        <p:txBody>
          <a:bodyPr/>
          <a:lstStyle>
            <a:lvl1pPr marL="0" indent="0">
              <a:buNone/>
              <a:defRPr sz="1400"/>
            </a:lvl1pPr>
            <a:lvl2pPr marL="463117" indent="0">
              <a:buNone/>
              <a:defRPr sz="1200"/>
            </a:lvl2pPr>
            <a:lvl3pPr marL="926234" indent="0">
              <a:buNone/>
              <a:defRPr sz="1100"/>
            </a:lvl3pPr>
            <a:lvl4pPr marL="1389351" indent="0">
              <a:buNone/>
              <a:defRPr sz="1000"/>
            </a:lvl4pPr>
            <a:lvl5pPr marL="1852468" indent="0">
              <a:buNone/>
              <a:defRPr sz="1000"/>
            </a:lvl5pPr>
            <a:lvl6pPr marL="2315585" indent="0">
              <a:buNone/>
              <a:defRPr sz="1000"/>
            </a:lvl6pPr>
            <a:lvl7pPr marL="2778702" indent="0">
              <a:buNone/>
              <a:defRPr sz="1000"/>
            </a:lvl7pPr>
            <a:lvl8pPr marL="3241819" indent="0">
              <a:buNone/>
              <a:defRPr sz="1000"/>
            </a:lvl8pPr>
            <a:lvl9pPr marL="370493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92623" tIns="46312" rIns="92623" bIns="463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5"/>
            <a:ext cx="10971372" cy="4527011"/>
          </a:xfrm>
          <a:prstGeom prst="rect">
            <a:avLst/>
          </a:prstGeom>
        </p:spPr>
        <p:txBody>
          <a:bodyPr vert="horz" lIns="92623" tIns="46312" rIns="92623" bIns="463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4"/>
            <a:ext cx="2844430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60" y="6357824"/>
            <a:ext cx="3860297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4"/>
            <a:ext cx="2844430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2623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337" indent="-347337" algn="l" defTabSz="92623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52565" indent="-289447" algn="l" defTabSz="92623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792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908" indent="-231558" algn="l" defTabSz="92623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026" indent="-231558" algn="l" defTabSz="92623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143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0260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3377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36494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117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6234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9351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2468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5585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8702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1819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4936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5" y="365211"/>
            <a:ext cx="10514231" cy="1325870"/>
          </a:xfrm>
          <a:prstGeom prst="rect">
            <a:avLst/>
          </a:prstGeom>
        </p:spPr>
        <p:txBody>
          <a:bodyPr vert="horz" lIns="92623" tIns="46312" rIns="92623" bIns="463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5" y="1826048"/>
            <a:ext cx="10514231" cy="4352346"/>
          </a:xfrm>
          <a:prstGeom prst="rect">
            <a:avLst/>
          </a:prstGeom>
        </p:spPr>
        <p:txBody>
          <a:bodyPr vert="horz" lIns="92623" tIns="46312" rIns="92623" bIns="463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1" y="6357824"/>
            <a:ext cx="2742844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42406-2188-4684-8253-69D59E08583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8" y="6357824"/>
            <a:ext cx="4114265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81" y="6357824"/>
            <a:ext cx="2742844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2623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558" indent="-231558" algn="l" defTabSz="926234" rtl="0" eaLnBrk="1" latinLnBrk="0" hangingPunct="1">
        <a:lnSpc>
          <a:spcPct val="90000"/>
        </a:lnSpc>
        <a:spcBef>
          <a:spcPts val="1013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94677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792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908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026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143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10260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73377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36494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117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6234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9351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2468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5585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8702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1819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4936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microsoft.com/office/2007/relationships/diagramDrawing" Target="../diagrams/drawing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QuickStyle" Target="../diagrams/quickStyle3.xml"/><Relationship Id="rId5" Type="http://schemas.openxmlformats.org/officeDocument/2006/relationships/diagramQuickStyle" Target="../diagrams/quickStyle2.xml"/><Relationship Id="rId10" Type="http://schemas.openxmlformats.org/officeDocument/2006/relationships/diagramLayout" Target="../diagrams/layout3.xml"/><Relationship Id="rId4" Type="http://schemas.openxmlformats.org/officeDocument/2006/relationships/diagramLayout" Target="../diagrams/layout2.xml"/><Relationship Id="rId9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4E7614E21B74049DF4DF056795FDF02D78A225F8CB6B93DB29D18925C6063B29AFF5466980CCA06EDF1FF2BCD40D564D41AC26F8D7FB345D1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9280" y="625758"/>
            <a:ext cx="7343860" cy="893748"/>
          </a:xfrm>
          <a:prstGeom prst="rect">
            <a:avLst/>
          </a:prstGeom>
          <a:noFill/>
        </p:spPr>
        <p:txBody>
          <a:bodyPr wrap="square" lIns="92623" tIns="46312" rIns="92623" bIns="46312" rtlCol="0">
            <a:spAutoFit/>
          </a:bodyPr>
          <a:lstStyle/>
          <a:p>
            <a:r>
              <a:rPr lang="ru-RU" sz="26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Межрайонная ИФНС России № 1 </a:t>
            </a:r>
          </a:p>
          <a:p>
            <a:r>
              <a:rPr lang="ru-RU" sz="26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 Ханты-Мансийскому автономному округу - Югре </a:t>
            </a:r>
            <a:endParaRPr lang="ru-RU" sz="26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FEE6740-9B35-4802-970C-EE5893354E38}"/>
              </a:ext>
            </a:extLst>
          </p:cNvPr>
          <p:cNvSpPr txBox="1"/>
          <p:nvPr/>
        </p:nvSpPr>
        <p:spPr>
          <a:xfrm>
            <a:off x="622598" y="2456232"/>
            <a:ext cx="8234316" cy="164660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endParaRPr lang="ru-RU" sz="35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Введение единого налогового счёта: </a:t>
            </a:r>
          </a:p>
          <a:p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                  как изменится уплата налогов</a:t>
            </a:r>
            <a:endParaRPr lang="ru-RU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Изображение логотип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02" y="439868"/>
            <a:ext cx="1210286" cy="126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22798" y="5157986"/>
            <a:ext cx="9601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Начальник аналитического отдела </a:t>
            </a:r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Межрайонной 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ИФНС 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России № 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Ханты-Мансийскому автономному округу - Югре </a:t>
            </a:r>
          </a:p>
          <a:p>
            <a:pPr algn="r"/>
            <a:r>
              <a:rPr lang="ru-RU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Курденко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В.С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914" y="2388725"/>
            <a:ext cx="2519952" cy="21398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0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xmlns="" id="{EC23726F-899C-4D2F-9B92-56857361E210}"/>
              </a:ext>
            </a:extLst>
          </p:cNvPr>
          <p:cNvSpPr/>
          <p:nvPr/>
        </p:nvSpPr>
        <p:spPr>
          <a:xfrm>
            <a:off x="2" y="808754"/>
            <a:ext cx="12196832" cy="60508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xmlns="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42374" y="1426"/>
            <a:ext cx="12054460" cy="8072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«        «Об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основных принципах внедрения единого налогового счета (ЕНС)»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xmlns="" id="{7C05437C-BE4A-4ECD-BDF7-9877A0D31F15}"/>
              </a:ext>
            </a:extLst>
          </p:cNvPr>
          <p:cNvSpPr/>
          <p:nvPr/>
        </p:nvSpPr>
        <p:spPr>
          <a:xfrm>
            <a:off x="1" y="3"/>
            <a:ext cx="142373" cy="80865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623" tIns="46312" rIns="92623" bIns="46312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xmlns="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05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3056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45101018"/>
              </p:ext>
            </p:extLst>
          </p:nvPr>
        </p:nvGraphicFramePr>
        <p:xfrm>
          <a:off x="1085057" y="1399193"/>
          <a:ext cx="10169094" cy="4869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49150"/>
            <a:ext cx="792088" cy="7596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2916" y="984585"/>
            <a:ext cx="10945216" cy="1740133"/>
          </a:xfrm>
          <a:prstGeom prst="rect">
            <a:avLst/>
          </a:prstGeom>
          <a:noFill/>
        </p:spPr>
        <p:txBody>
          <a:bodyPr wrap="square" lIns="92623" tIns="46312" rIns="92623" bIns="46312" rtlCol="0">
            <a:spAutoFit/>
          </a:bodyPr>
          <a:lstStyle/>
          <a:p>
            <a:r>
              <a:rPr lang="ru-RU" sz="2500" b="1" dirty="0"/>
              <a:t>Основные понятия, термины, определения: </a:t>
            </a:r>
            <a:endParaRPr lang="ru-RU" sz="2500" b="1" dirty="0" smtClean="0"/>
          </a:p>
          <a:p>
            <a:endParaRPr lang="ru-RU" dirty="0"/>
          </a:p>
          <a:p>
            <a:pPr algn="just"/>
            <a:endParaRPr lang="ru-RU" sz="2400" dirty="0"/>
          </a:p>
          <a:p>
            <a:pPr algn="just"/>
            <a:endParaRPr lang="ru-RU" sz="2000" dirty="0" smtClean="0"/>
          </a:p>
          <a:p>
            <a:pPr algn="just"/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0387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xmlns="" id="{EC23726F-899C-4D2F-9B92-56857361E210}"/>
              </a:ext>
            </a:extLst>
          </p:cNvPr>
          <p:cNvSpPr/>
          <p:nvPr/>
        </p:nvSpPr>
        <p:spPr>
          <a:xfrm>
            <a:off x="-6418" y="739620"/>
            <a:ext cx="12196830" cy="61199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xmlns="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90550" y="3"/>
            <a:ext cx="11942931" cy="7396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        «Об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основных принципах внедрения единого налогового счета (ЕНС)»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xmlns="" id="{7C05437C-BE4A-4ECD-BDF7-9877A0D31F15}"/>
              </a:ext>
            </a:extLst>
          </p:cNvPr>
          <p:cNvSpPr/>
          <p:nvPr/>
        </p:nvSpPr>
        <p:spPr>
          <a:xfrm>
            <a:off x="0" y="3"/>
            <a:ext cx="190550" cy="739617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623" tIns="46312" rIns="92623" bIns="46312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xmlns="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05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3056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98481" y="739620"/>
            <a:ext cx="10945216" cy="6464503"/>
          </a:xfrm>
          <a:prstGeom prst="rect">
            <a:avLst/>
          </a:prstGeom>
          <a:noFill/>
        </p:spPr>
        <p:txBody>
          <a:bodyPr wrap="square" lIns="92623" tIns="46312" rIns="92623" bIns="46312" rtlCol="0">
            <a:spAutoFit/>
          </a:bodyPr>
          <a:lstStyle/>
          <a:p>
            <a:pPr algn="just"/>
            <a:endParaRPr lang="ru-RU" b="1" i="1" dirty="0" smtClean="0"/>
          </a:p>
          <a:p>
            <a:pPr algn="just"/>
            <a:r>
              <a:rPr lang="ru-RU" sz="2400" b="1" i="1" dirty="0" smtClean="0"/>
              <a:t>На </a:t>
            </a:r>
            <a:r>
              <a:rPr lang="ru-RU" sz="2400" b="1" i="1" dirty="0"/>
              <a:t>едином налоговом счете будут учитываться: </a:t>
            </a:r>
          </a:p>
          <a:p>
            <a:pPr marL="342900" indent="-342900" algn="just">
              <a:buFontTx/>
              <a:buChar char="-"/>
            </a:pPr>
            <a:r>
              <a:rPr lang="ru-RU" sz="2400" i="1" dirty="0"/>
              <a:t>Совокупная обязанность плательщика</a:t>
            </a:r>
          </a:p>
          <a:p>
            <a:pPr marL="342900" indent="-342900" algn="just">
              <a:buFontTx/>
              <a:buChar char="-"/>
            </a:pPr>
            <a:r>
              <a:rPr lang="ru-RU" sz="2400" i="1" dirty="0"/>
              <a:t>Денежные средства для ее погашения</a:t>
            </a:r>
            <a:endParaRPr lang="ru-RU" sz="2400" dirty="0"/>
          </a:p>
          <a:p>
            <a:pPr algn="just"/>
            <a:endParaRPr lang="ru-RU" sz="2400" b="1" i="1" dirty="0"/>
          </a:p>
          <a:p>
            <a:pPr algn="just"/>
            <a:r>
              <a:rPr lang="ru-RU" sz="2400" b="1" i="1" dirty="0"/>
              <a:t>Денежные средства </a:t>
            </a:r>
            <a:r>
              <a:rPr lang="ru-RU" sz="2400" i="1" dirty="0"/>
              <a:t>больше не перечисляются по самостоятельным реквизитам, а направляются на </a:t>
            </a:r>
            <a:r>
              <a:rPr lang="ru-RU" sz="2400" i="1" dirty="0" smtClean="0"/>
              <a:t>ЕНС. </a:t>
            </a:r>
          </a:p>
          <a:p>
            <a:pPr algn="just"/>
            <a:r>
              <a:rPr lang="ru-RU" sz="2400" b="1" i="1" dirty="0" smtClean="0"/>
              <a:t>2 реквизита: </a:t>
            </a:r>
            <a:r>
              <a:rPr lang="ru-RU" sz="2400" i="1" dirty="0" smtClean="0"/>
              <a:t>ИНН и сумма платежа</a:t>
            </a:r>
          </a:p>
          <a:p>
            <a:pPr algn="just"/>
            <a:endParaRPr lang="ru-RU" sz="2400" b="1" i="1" dirty="0"/>
          </a:p>
          <a:p>
            <a:pPr algn="just"/>
            <a:r>
              <a:rPr lang="ru-RU" sz="2400" b="1" i="1" dirty="0" smtClean="0"/>
              <a:t>Уплатить можно в любой момент, </a:t>
            </a:r>
            <a:r>
              <a:rPr lang="ru-RU" sz="2400" i="1" dirty="0" smtClean="0"/>
              <a:t>главное – до наступления установленного для уплаты налога (сбора, страховых взносов) срока</a:t>
            </a:r>
          </a:p>
          <a:p>
            <a:pPr algn="just"/>
            <a:endParaRPr lang="ru-RU" sz="2400" b="1" i="1" dirty="0"/>
          </a:p>
          <a:p>
            <a:pPr algn="just"/>
            <a:r>
              <a:rPr lang="ru-RU" sz="2400" b="1" i="1" dirty="0" smtClean="0"/>
              <a:t>Инспекция самостоятельно распределяет средства с ЕНС </a:t>
            </a:r>
            <a:r>
              <a:rPr lang="ru-RU" sz="2400" i="1" dirty="0" smtClean="0"/>
              <a:t>на основании имеющихся сведений о недоимке, налоговой отчетности, уведомлений об исчисленных суммах и распоряжений на перевод</a:t>
            </a:r>
          </a:p>
          <a:p>
            <a:pPr algn="just"/>
            <a:endParaRPr lang="ru-RU" sz="2400" b="1" i="1" dirty="0"/>
          </a:p>
          <a:p>
            <a:pPr algn="just"/>
            <a:endParaRPr lang="ru-RU" b="1" i="1" dirty="0"/>
          </a:p>
          <a:p>
            <a:pPr algn="just"/>
            <a:r>
              <a:rPr lang="ru-RU" dirty="0"/>
              <a:t> 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49150"/>
            <a:ext cx="792088" cy="7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74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xmlns="" id="{EC23726F-899C-4D2F-9B92-56857361E210}"/>
              </a:ext>
            </a:extLst>
          </p:cNvPr>
          <p:cNvSpPr/>
          <p:nvPr/>
        </p:nvSpPr>
        <p:spPr>
          <a:xfrm>
            <a:off x="-6418" y="739620"/>
            <a:ext cx="12196830" cy="61199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xmlns="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90549" y="3"/>
            <a:ext cx="11942931" cy="7396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        «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Об основных принципах внедрения единого налогового счета (ЕНС)»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xmlns="" id="{7C05437C-BE4A-4ECD-BDF7-9877A0D31F15}"/>
              </a:ext>
            </a:extLst>
          </p:cNvPr>
          <p:cNvSpPr/>
          <p:nvPr/>
        </p:nvSpPr>
        <p:spPr>
          <a:xfrm>
            <a:off x="0" y="3"/>
            <a:ext cx="190549" cy="739617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623" tIns="46312" rIns="92623" bIns="46312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xmlns="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05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3056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1723" y="824446"/>
            <a:ext cx="11335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       </a:t>
            </a:r>
            <a:r>
              <a:rPr lang="ru-RU" sz="2400" b="1" i="1" dirty="0" smtClean="0"/>
              <a:t>Какие платежи не перечисляются путем внесения денежных средств на ЕНС:</a:t>
            </a:r>
            <a:endParaRPr lang="ru-RU" sz="2400" b="1" i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2793173"/>
              </p:ext>
            </p:extLst>
          </p:nvPr>
        </p:nvGraphicFramePr>
        <p:xfrm>
          <a:off x="982637" y="1055279"/>
          <a:ext cx="10769965" cy="233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4525"/>
            <a:ext cx="792088" cy="75960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1723" y="3285095"/>
            <a:ext cx="1114058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       </a:t>
            </a:r>
            <a:r>
              <a:rPr lang="ru-RU" sz="2400" b="1" i="1" dirty="0" smtClean="0"/>
              <a:t>Платежи, которые можно исполнить как прямым перечислением, так и погасить с ЕНС, при этом исчисленные суммы по ним не входят в совокупную обязанность:</a:t>
            </a:r>
            <a:endParaRPr lang="ru-RU" sz="2400" b="1" i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98480" y="4568070"/>
          <a:ext cx="10945216" cy="1755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25101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xmlns="" id="{EC23726F-899C-4D2F-9B92-56857361E210}"/>
              </a:ext>
            </a:extLst>
          </p:cNvPr>
          <p:cNvSpPr/>
          <p:nvPr/>
        </p:nvSpPr>
        <p:spPr>
          <a:xfrm>
            <a:off x="0" y="784130"/>
            <a:ext cx="12190413" cy="61199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xmlns="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0" y="3"/>
            <a:ext cx="12133481" cy="7841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          «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Об основных принципах внедрения единого налогового счета (ЕНС)»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xmlns="" id="{7C05437C-BE4A-4ECD-BDF7-9877A0D31F15}"/>
              </a:ext>
            </a:extLst>
          </p:cNvPr>
          <p:cNvSpPr/>
          <p:nvPr/>
        </p:nvSpPr>
        <p:spPr>
          <a:xfrm>
            <a:off x="1" y="3"/>
            <a:ext cx="190549" cy="808752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623" tIns="46312" rIns="92623" bIns="46312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xmlns="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05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3056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8481" y="928668"/>
            <a:ext cx="10497325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Единый </a:t>
            </a:r>
            <a:r>
              <a:rPr lang="ru-RU" sz="2400" b="1" i="1" dirty="0"/>
              <a:t>срок платежей</a:t>
            </a:r>
          </a:p>
          <a:p>
            <a:r>
              <a:rPr lang="ru-RU" sz="2200" dirty="0"/>
              <a:t>Срок перечисления </a:t>
            </a:r>
            <a:r>
              <a:rPr lang="ru-RU" sz="2200" dirty="0" smtClean="0"/>
              <a:t>необходимой суммы для погашения совокупной обязанности плательщика - </a:t>
            </a:r>
            <a:r>
              <a:rPr lang="ru-RU" sz="2200" dirty="0"/>
              <a:t>28-е число </a:t>
            </a:r>
            <a:r>
              <a:rPr lang="ru-RU" sz="2200" dirty="0" smtClean="0"/>
              <a:t>месяца</a:t>
            </a:r>
          </a:p>
          <a:p>
            <a:endParaRPr lang="ru-RU" sz="2500" b="1" dirty="0" smtClean="0"/>
          </a:p>
          <a:p>
            <a:r>
              <a:rPr lang="ru-RU" sz="2400" b="1" i="1" dirty="0" smtClean="0"/>
              <a:t>По </a:t>
            </a:r>
            <a:r>
              <a:rPr lang="ru-RU" sz="2400" b="1" i="1" dirty="0"/>
              <a:t>новым правилам срок </a:t>
            </a:r>
            <a:r>
              <a:rPr lang="ru-RU" sz="2400" b="1" i="1" dirty="0" smtClean="0"/>
              <a:t>уплаты НДФЛ </a:t>
            </a:r>
            <a:r>
              <a:rPr lang="ru-RU" sz="2400" b="1" i="1" dirty="0"/>
              <a:t>не привязан к виду выплаты, из которой произвели </a:t>
            </a:r>
            <a:r>
              <a:rPr lang="ru-RU" sz="2400" b="1" i="1" dirty="0" smtClean="0"/>
              <a:t>удержание. Общее правило следующее.</a:t>
            </a:r>
            <a:endParaRPr lang="ru-RU" sz="2400" b="1" i="1" dirty="0"/>
          </a:p>
          <a:p>
            <a:r>
              <a:rPr lang="ru-RU" sz="2200" dirty="0" smtClean="0"/>
              <a:t>НДФЛ, </a:t>
            </a:r>
            <a:r>
              <a:rPr lang="ru-RU" sz="2200" dirty="0"/>
              <a:t>который удержали в период с 23-го числа предыдущего месяца по 22-е число текущего, </a:t>
            </a:r>
            <a:r>
              <a:rPr lang="ru-RU" sz="2200" dirty="0" smtClean="0"/>
              <a:t>нужно уплатить не позднее 28-го числа текущего месяца</a:t>
            </a:r>
          </a:p>
          <a:p>
            <a:endParaRPr lang="ru-RU" sz="2400" dirty="0">
              <a:hlinkClick r:id="rId3"/>
            </a:endParaRPr>
          </a:p>
          <a:p>
            <a:r>
              <a:rPr lang="ru-RU" sz="2400" b="1" dirty="0"/>
              <a:t>Исключения - декабрь и январь. </a:t>
            </a:r>
            <a:endParaRPr lang="ru-RU" sz="2400" b="1" dirty="0" smtClean="0"/>
          </a:p>
          <a:p>
            <a:r>
              <a:rPr lang="ru-RU" sz="2200" dirty="0" smtClean="0"/>
              <a:t>В </a:t>
            </a:r>
            <a:r>
              <a:rPr lang="ru-RU" sz="2200" dirty="0"/>
              <a:t>декабре (впервые - в 2023 году) НДФЛ нужно перечислить дважды</a:t>
            </a:r>
            <a:r>
              <a:rPr lang="ru-RU" sz="2200" dirty="0" smtClean="0"/>
              <a:t>:</a:t>
            </a:r>
          </a:p>
          <a:p>
            <a:r>
              <a:rPr lang="ru-RU" sz="2200" i="1" dirty="0" smtClean="0"/>
              <a:t>- Не позднее 28 декабря – налог, удержанный за период с 23 ноября по 22 декабря</a:t>
            </a:r>
            <a:endParaRPr lang="ru-RU" sz="2200" i="1" dirty="0"/>
          </a:p>
          <a:p>
            <a:r>
              <a:rPr lang="ru-RU" sz="2200" i="1" dirty="0" smtClean="0"/>
              <a:t>- не позднее последнего рабочего дня в году – налог, удержанный за период с 23 по 31 декабря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4525"/>
            <a:ext cx="792088" cy="7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06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xmlns="" id="{EC23726F-899C-4D2F-9B92-56857361E210}"/>
              </a:ext>
            </a:extLst>
          </p:cNvPr>
          <p:cNvSpPr/>
          <p:nvPr/>
        </p:nvSpPr>
        <p:spPr>
          <a:xfrm>
            <a:off x="0" y="784130"/>
            <a:ext cx="12190413" cy="61199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xmlns="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0" y="3"/>
            <a:ext cx="12133481" cy="7841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          «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Об основных принципах внедрения единого налогового счета (ЕНС)»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xmlns="" id="{7C05437C-BE4A-4ECD-BDF7-9877A0D31F15}"/>
              </a:ext>
            </a:extLst>
          </p:cNvPr>
          <p:cNvSpPr/>
          <p:nvPr/>
        </p:nvSpPr>
        <p:spPr>
          <a:xfrm>
            <a:off x="1" y="3"/>
            <a:ext cx="190549" cy="808752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623" tIns="46312" rIns="92623" bIns="46312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xmlns="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05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3056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872465" y="2277666"/>
          <a:ext cx="10497325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4525"/>
            <a:ext cx="792088" cy="7596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0610" y="1197546"/>
            <a:ext cx="10497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Распределение </a:t>
            </a:r>
            <a:r>
              <a:rPr lang="ru-RU" sz="2400" b="1" i="1" dirty="0"/>
              <a:t>средств с </a:t>
            </a:r>
            <a:r>
              <a:rPr lang="ru-RU" sz="2400" b="1" i="1" dirty="0" smtClean="0"/>
              <a:t>ЕНС</a:t>
            </a:r>
          </a:p>
          <a:p>
            <a:r>
              <a:rPr lang="ru-RU" sz="2400" dirty="0" smtClean="0"/>
              <a:t>Суммы обязательств спишутся </a:t>
            </a:r>
            <a:r>
              <a:rPr lang="ru-RU" sz="2400" dirty="0"/>
              <a:t>в </a:t>
            </a:r>
            <a:r>
              <a:rPr lang="ru-RU" sz="2400" dirty="0" smtClean="0"/>
              <a:t>следующей последовательности: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18077" y="4941962"/>
            <a:ext cx="10497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Если </a:t>
            </a:r>
            <a:r>
              <a:rPr lang="ru-RU" sz="2400" b="1" i="1" dirty="0"/>
              <a:t>на ЕНС денег недостаточно, их распределят пропорционально величине обязательств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7924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15682</TotalTime>
  <Words>535</Words>
  <Application>Microsoft Office PowerPoint</Application>
  <PresentationFormat>Произвольный</PresentationFormat>
  <Paragraphs>65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Филипенко Айгуль Эльдаровна</dc:creator>
  <cp:lastModifiedBy>Курденко Вячеслав Сергеевич</cp:lastModifiedBy>
  <cp:revision>1236</cp:revision>
  <cp:lastPrinted>2022-08-11T11:32:17Z</cp:lastPrinted>
  <dcterms:modified xsi:type="dcterms:W3CDTF">2022-11-28T09:27:00Z</dcterms:modified>
</cp:coreProperties>
</file>